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handoutMasterIdLst>
    <p:handoutMasterId r:id="rId40"/>
  </p:handoutMasterIdLst>
  <p:sldIdLst>
    <p:sldId id="391" r:id="rId2"/>
    <p:sldId id="392" r:id="rId3"/>
    <p:sldId id="316" r:id="rId4"/>
    <p:sldId id="366" r:id="rId5"/>
    <p:sldId id="389" r:id="rId6"/>
    <p:sldId id="388" r:id="rId7"/>
    <p:sldId id="387" r:id="rId8"/>
    <p:sldId id="385" r:id="rId9"/>
    <p:sldId id="350" r:id="rId10"/>
    <p:sldId id="370" r:id="rId11"/>
    <p:sldId id="371" r:id="rId12"/>
    <p:sldId id="415" r:id="rId13"/>
    <p:sldId id="416" r:id="rId14"/>
    <p:sldId id="417" r:id="rId15"/>
    <p:sldId id="368" r:id="rId16"/>
    <p:sldId id="409" r:id="rId17"/>
    <p:sldId id="372" r:id="rId18"/>
    <p:sldId id="373" r:id="rId19"/>
    <p:sldId id="390" r:id="rId20"/>
    <p:sldId id="406" r:id="rId21"/>
    <p:sldId id="404" r:id="rId22"/>
    <p:sldId id="405" r:id="rId23"/>
    <p:sldId id="380" r:id="rId24"/>
    <p:sldId id="396" r:id="rId25"/>
    <p:sldId id="413" r:id="rId26"/>
    <p:sldId id="414" r:id="rId27"/>
    <p:sldId id="418" r:id="rId28"/>
    <p:sldId id="419" r:id="rId29"/>
    <p:sldId id="410" r:id="rId30"/>
    <p:sldId id="377" r:id="rId31"/>
    <p:sldId id="411" r:id="rId32"/>
    <p:sldId id="398" r:id="rId33"/>
    <p:sldId id="412" r:id="rId34"/>
    <p:sldId id="378" r:id="rId35"/>
    <p:sldId id="393" r:id="rId36"/>
    <p:sldId id="395" r:id="rId37"/>
    <p:sldId id="408" r:id="rId38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C1D3BA4-DA97-4DE9-9C7C-8C6FDDC9EEBD}">
          <p14:sldIdLst>
            <p14:sldId id="391"/>
            <p14:sldId id="392"/>
            <p14:sldId id="316"/>
            <p14:sldId id="366"/>
            <p14:sldId id="389"/>
            <p14:sldId id="388"/>
            <p14:sldId id="387"/>
            <p14:sldId id="385"/>
            <p14:sldId id="350"/>
            <p14:sldId id="370"/>
            <p14:sldId id="371"/>
            <p14:sldId id="415"/>
            <p14:sldId id="416"/>
            <p14:sldId id="417"/>
            <p14:sldId id="368"/>
            <p14:sldId id="409"/>
            <p14:sldId id="372"/>
            <p14:sldId id="373"/>
            <p14:sldId id="390"/>
            <p14:sldId id="406"/>
            <p14:sldId id="404"/>
            <p14:sldId id="405"/>
            <p14:sldId id="380"/>
            <p14:sldId id="396"/>
            <p14:sldId id="413"/>
            <p14:sldId id="414"/>
            <p14:sldId id="418"/>
            <p14:sldId id="419"/>
            <p14:sldId id="410"/>
            <p14:sldId id="377"/>
            <p14:sldId id="411"/>
            <p14:sldId id="398"/>
            <p14:sldId id="412"/>
            <p14:sldId id="378"/>
            <p14:sldId id="393"/>
            <p14:sldId id="395"/>
            <p14:sldId id="408"/>
          </p14:sldIdLst>
        </p14:section>
        <p14:section name="Untitled Section" id="{6BEB3233-B910-455D-95C2-4FE91C5177E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000000"/>
    <a:srgbClr val="F6DDB0"/>
    <a:srgbClr val="EFC06B"/>
    <a:srgbClr val="FFFFFF"/>
    <a:srgbClr val="657E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7EE7A6-06DF-4B21-948D-3C23BF3056A2}" v="1" dt="2025-08-12T17:26:02.0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14" autoAdjust="0"/>
    <p:restoredTop sz="91952" autoAdjust="0"/>
  </p:normalViewPr>
  <p:slideViewPr>
    <p:cSldViewPr>
      <p:cViewPr varScale="1">
        <p:scale>
          <a:sx n="95" d="100"/>
          <a:sy n="95" d="100"/>
        </p:scale>
        <p:origin x="100" y="1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56"/>
    </p:cViewPr>
  </p:sorterViewPr>
  <p:notesViewPr>
    <p:cSldViewPr>
      <p:cViewPr varScale="1">
        <p:scale>
          <a:sx n="77" d="100"/>
          <a:sy n="77" d="100"/>
        </p:scale>
        <p:origin x="-1608" y="-10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EEDA6045-2E24-4307-AD93-ACACD42FE296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4EBE45F4-5EDC-40C8-A790-600046AD190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7798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C587700-2109-4D6B-92E4-2BF80EB133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27E963A-6DFE-4207-BF63-1D805D6A8A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6686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the story.  From this – to there with students.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E963A-6DFE-4207-BF63-1D805D6A8A3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478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the story.  From this – to there with students.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E963A-6DFE-4207-BF63-1D805D6A8A3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746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Course Evals from 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E963A-6DFE-4207-BF63-1D805D6A8A3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037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 to Dubai program. </a:t>
            </a:r>
          </a:p>
          <a:p>
            <a:endParaRPr lang="en-US" dirty="0"/>
          </a:p>
          <a:p>
            <a:r>
              <a:rPr lang="en-US" dirty="0"/>
              <a:t>What drives the success of these programs?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E963A-6DFE-4207-BF63-1D805D6A8A3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182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7E963A-6DFE-4207-BF63-1D805D6A8A31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284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59200" y="5213350"/>
            <a:ext cx="467360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30400" y="3276600"/>
            <a:ext cx="8128000" cy="0"/>
          </a:xfrm>
          <a:prstGeom prst="line">
            <a:avLst/>
          </a:prstGeom>
          <a:noFill/>
          <a:ln w="28575">
            <a:solidFill>
              <a:srgbClr val="315488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/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4368801" y="5854700"/>
            <a:ext cx="3454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800" i="1" dirty="0">
                <a:solidFill>
                  <a:srgbClr val="365389"/>
                </a:solidFill>
                <a:latin typeface="Times" pitchFamily="-128" charset="0"/>
              </a:rPr>
              <a:t>Systems</a:t>
            </a:r>
            <a:r>
              <a:rPr lang="en-US" sz="1800" i="1" baseline="0" dirty="0">
                <a:solidFill>
                  <a:srgbClr val="365389"/>
                </a:solidFill>
                <a:latin typeface="Times" pitchFamily="-128" charset="0"/>
              </a:rPr>
              <a:t> Practicum</a:t>
            </a:r>
            <a:endParaRPr lang="en-US" sz="1800" i="1" dirty="0">
              <a:solidFill>
                <a:srgbClr val="365389"/>
              </a:solidFill>
              <a:latin typeface="Times" pitchFamily="-128" charset="0"/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914400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962400"/>
            <a:ext cx="8534400" cy="838200"/>
          </a:xfrm>
        </p:spPr>
        <p:txBody>
          <a:bodyPr/>
          <a:lstStyle>
            <a:lvl1pPr marL="0" indent="0" algn="ctr">
              <a:buFontTx/>
              <a:buNone/>
              <a:defRPr sz="2000">
                <a:solidFill>
                  <a:srgbClr val="264380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 smtClean="0"/>
            </a:lvl1pPr>
          </a:lstStyle>
          <a:p>
            <a:fld id="{2634D422-3261-EF43-9F52-4EACC45E8364}" type="datetime1">
              <a:rPr lang="en-US" smtClean="0"/>
              <a:pPr/>
              <a:t>8/12/2025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 smtClean="0"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 sz="1400" smtClean="0">
                <a:solidFill>
                  <a:schemeClr val="tx1"/>
                </a:solidFill>
              </a:defRPr>
            </a:lvl1pPr>
          </a:lstStyle>
          <a:p>
            <a:fld id="{4DE155D0-BAD0-49A0-A400-4A4EEA3BC1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A62E1A-5678-FC47-8EF8-9C1B9253B0D6}" type="datetime1">
              <a:rPr lang="en-US" smtClean="0"/>
              <a:pPr/>
              <a:t>8/12/2025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400" b="1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A701E0-B641-B548-A7F4-5E745CF88D39}" type="datetime1">
              <a:rPr lang="en-US" smtClean="0"/>
              <a:pPr/>
              <a:t>8/12/2025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07BD49-B066-234A-9C3B-40FEA71E69AD}" type="datetime1">
              <a:rPr lang="en-US" smtClean="0"/>
              <a:pPr/>
              <a:t>8/12/2025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0148E23-D5E2-7D44-A800-6DC6AB4EC751}" type="datetime1">
              <a:rPr lang="en-US" smtClean="0"/>
              <a:pPr/>
              <a:t>8/12/2025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C83727-F651-E24B-B18A-1B4B3DC72959}" type="datetime1">
              <a:rPr lang="en-US" smtClean="0"/>
              <a:pPr/>
              <a:t>8/12/2025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52400"/>
            <a:ext cx="8839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/>
            </a:lvl1pPr>
          </a:lstStyle>
          <a:p>
            <a:fld id="{2A4E1C37-BA5D-1744-9AC1-DDDD63AF05E8}" type="datetime1">
              <a:rPr lang="en-US" smtClean="0"/>
              <a:pPr/>
              <a:t>8/12/2025</a:t>
            </a:fld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/>
            </a:lvl1pPr>
          </a:lstStyle>
          <a:p>
            <a:endParaRPr lang="en-US"/>
          </a:p>
        </p:txBody>
      </p:sp>
      <p:sp>
        <p:nvSpPr>
          <p:cNvPr id="3081" name="Line 9"/>
          <p:cNvSpPr>
            <a:spLocks noChangeShapeType="1"/>
          </p:cNvSpPr>
          <p:nvPr/>
        </p:nvSpPr>
        <p:spPr bwMode="auto">
          <a:xfrm>
            <a:off x="711200" y="1233488"/>
            <a:ext cx="0" cy="22860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914400" y="1233488"/>
            <a:ext cx="0" cy="22860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11379200" y="1257300"/>
            <a:ext cx="0" cy="22860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/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11582400" y="1257300"/>
            <a:ext cx="0" cy="22860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7" r:id="rId6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accent4">
              <a:lumMod val="75000"/>
            </a:schemeClr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600">
          <a:solidFill>
            <a:schemeClr val="accent5">
              <a:lumMod val="75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3200">
          <a:solidFill>
            <a:schemeClr val="accent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folHlink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slide" Target="slide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building with a bridge over water&#10;&#10;Description automatically generated">
            <a:extLst>
              <a:ext uri="{FF2B5EF4-FFF2-40B4-BE49-F238E27FC236}">
                <a16:creationId xmlns:a16="http://schemas.microsoft.com/office/drawing/2014/main" id="{D5C04762-13B7-6790-34F6-C7D9D430B3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0103" y="2865060"/>
            <a:ext cx="3727587" cy="3821063"/>
          </a:xfrm>
          <a:prstGeom prst="rect">
            <a:avLst/>
          </a:prstGeom>
        </p:spPr>
      </p:pic>
      <p:pic>
        <p:nvPicPr>
          <p:cNvPr id="6" name="Picture 5" descr="A group of empanadas on a pan&#10;&#10;Description automatically generated">
            <a:extLst>
              <a:ext uri="{FF2B5EF4-FFF2-40B4-BE49-F238E27FC236}">
                <a16:creationId xmlns:a16="http://schemas.microsoft.com/office/drawing/2014/main" id="{B01C01DB-3A63-74D4-4019-166B089AAB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3400" y="2865059"/>
            <a:ext cx="3683836" cy="3821064"/>
          </a:xfrm>
          <a:prstGeom prst="rect">
            <a:avLst/>
          </a:prstGeom>
        </p:spPr>
      </p:pic>
      <p:pic>
        <p:nvPicPr>
          <p:cNvPr id="7" name="Picture 6" descr="A group of people riding bicycles on a cobblestone street&#10;&#10;Description automatically generated">
            <a:extLst>
              <a:ext uri="{FF2B5EF4-FFF2-40B4-BE49-F238E27FC236}">
                <a16:creationId xmlns:a16="http://schemas.microsoft.com/office/drawing/2014/main" id="{C37B019A-76CC-E21A-D519-0CEBFE8E8D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12946" y="2873882"/>
            <a:ext cx="3683836" cy="38210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B03613-5311-FE07-357D-746EBA207A78}"/>
              </a:ext>
            </a:extLst>
          </p:cNvPr>
          <p:cNvSpPr txBox="1"/>
          <p:nvPr/>
        </p:nvSpPr>
        <p:spPr>
          <a:xfrm rot="16200000">
            <a:off x="-957153" y="4052316"/>
            <a:ext cx="3821064" cy="1446550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</a:rPr>
              <a:t>DUBAI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20937B-931A-CBEB-FB50-B849FC5A3035}"/>
              </a:ext>
            </a:extLst>
          </p:cNvPr>
          <p:cNvSpPr txBox="1"/>
          <p:nvPr/>
        </p:nvSpPr>
        <p:spPr>
          <a:xfrm rot="16200000">
            <a:off x="2894533" y="4313926"/>
            <a:ext cx="3821064" cy="923330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ARGENTINA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915026-597E-2997-C2B1-64640CC9A532}"/>
              </a:ext>
            </a:extLst>
          </p:cNvPr>
          <p:cNvSpPr txBox="1"/>
          <p:nvPr/>
        </p:nvSpPr>
        <p:spPr>
          <a:xfrm rot="16200000">
            <a:off x="7102579" y="4184248"/>
            <a:ext cx="3821066" cy="1200329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SWEDEN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9D23E9-9D66-6AB8-260F-013E2E2C9FE3}"/>
              </a:ext>
            </a:extLst>
          </p:cNvPr>
          <p:cNvSpPr txBox="1"/>
          <p:nvPr/>
        </p:nvSpPr>
        <p:spPr>
          <a:xfrm>
            <a:off x="1600200" y="91208"/>
            <a:ext cx="39157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spc="300" dirty="0"/>
              <a:t>Global</a:t>
            </a:r>
            <a:endParaRPr lang="en-US" sz="9600" b="1" spc="300" dirty="0">
              <a:latin typeface="Rage Italic" panose="03070502040507070304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854789-478F-D8E5-CF0A-90F53BB12667}"/>
              </a:ext>
            </a:extLst>
          </p:cNvPr>
          <p:cNvSpPr txBox="1"/>
          <p:nvPr/>
        </p:nvSpPr>
        <p:spPr>
          <a:xfrm>
            <a:off x="1600200" y="1295400"/>
            <a:ext cx="1012432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b="1" spc="300" dirty="0"/>
              <a:t>Consulting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1F3ED5-5400-4EFF-9BD1-FDA7B9B20C60}"/>
              </a:ext>
            </a:extLst>
          </p:cNvPr>
          <p:cNvSpPr txBox="1"/>
          <p:nvPr/>
        </p:nvSpPr>
        <p:spPr>
          <a:xfrm>
            <a:off x="5314623" y="-145799"/>
            <a:ext cx="696584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400" b="1" spc="300" dirty="0">
                <a:solidFill>
                  <a:schemeClr val="accent5"/>
                </a:solidFill>
                <a:latin typeface="Rage Italic" panose="03070502040507070304" pitchFamily="66" charset="0"/>
              </a:rPr>
              <a:t>Systems</a:t>
            </a:r>
            <a:endParaRPr lang="en-US" sz="144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156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A98EB-2E4D-84BF-AA85-78BB19AB0DA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1222375"/>
            <a:ext cx="609600" cy="228600"/>
          </a:xfrm>
          <a:prstGeom prst="rect">
            <a:avLst/>
          </a:prstGeom>
        </p:spPr>
        <p:txBody>
          <a:bodyPr/>
          <a:lstStyle/>
          <a:p>
            <a:fld id="{4DE155D0-BAD0-49A0-A400-4A4EEA3BC1C0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Content Placeholder 4" descr="_MG_8581.JPG">
            <a:extLst>
              <a:ext uri="{FF2B5EF4-FFF2-40B4-BE49-F238E27FC236}">
                <a16:creationId xmlns:a16="http://schemas.microsoft.com/office/drawing/2014/main" id="{DD8A8FFF-7502-92C9-3AF2-F795C5B6A55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867" y="0"/>
            <a:ext cx="12439175" cy="6841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3428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13C0C7-E7AF-425E-24C6-6AAF2EB480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7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7591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standing in a room&#10;&#10;Description automatically generated with medium confidence">
            <a:extLst>
              <a:ext uri="{FF2B5EF4-FFF2-40B4-BE49-F238E27FC236}">
                <a16:creationId xmlns:a16="http://schemas.microsoft.com/office/drawing/2014/main" id="{54BB59DA-E0B4-C7B2-6825-3A8D0CCB83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D4C10E05-1867-D8CD-6E5B-7020917714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-25400" y="1222570"/>
            <a:ext cx="609600" cy="228600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fld id="{4DE155D0-BAD0-49A0-A400-4A4EEA3BC1C0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552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40702CD2-B0A1-BC2F-0C5E-7867882C2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15567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C323E09-8934-0BF9-C214-1E9EF8C7D6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76680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D4C10E05-1867-D8CD-6E5B-7020917714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-25400" y="1222570"/>
            <a:ext cx="609600" cy="228600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fld id="{4DE155D0-BAD0-49A0-A400-4A4EEA3BC1C0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011D7F-3FDB-5240-BE28-F011B0C9E83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0" y="-1329690"/>
            <a:ext cx="10896600" cy="817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4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7532.jpg">
            <a:extLst>
              <a:ext uri="{FF2B5EF4-FFF2-40B4-BE49-F238E27FC236}">
                <a16:creationId xmlns:a16="http://schemas.microsoft.com/office/drawing/2014/main" id="{9F06673F-3F04-5002-8FD5-9931922927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9519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713539E-32B1-87F2-E689-52E6A559F1CD}"/>
              </a:ext>
            </a:extLst>
          </p:cNvPr>
          <p:cNvSpPr txBox="1"/>
          <p:nvPr/>
        </p:nvSpPr>
        <p:spPr>
          <a:xfrm>
            <a:off x="1676400" y="1828800"/>
            <a:ext cx="3962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4">
                    <a:lumMod val="75000"/>
                  </a:schemeClr>
                </a:solidFill>
              </a:rPr>
              <a:t>2-3 </a:t>
            </a:r>
            <a:r>
              <a:rPr lang="en-US" sz="6000" dirty="0">
                <a:solidFill>
                  <a:schemeClr val="accent4">
                    <a:lumMod val="75000"/>
                  </a:schemeClr>
                </a:solidFill>
              </a:rPr>
              <a:t>Weeks</a:t>
            </a:r>
          </a:p>
          <a:p>
            <a:r>
              <a:rPr lang="en-US" sz="6000" b="1" dirty="0">
                <a:solidFill>
                  <a:schemeClr val="accent4">
                    <a:lumMod val="75000"/>
                  </a:schemeClr>
                </a:solidFill>
              </a:rPr>
              <a:t>One </a:t>
            </a:r>
            <a:r>
              <a:rPr lang="en-US" sz="6000" dirty="0">
                <a:solidFill>
                  <a:schemeClr val="accent4">
                    <a:lumMod val="75000"/>
                  </a:schemeClr>
                </a:solidFill>
              </a:rPr>
              <a:t>City</a:t>
            </a:r>
          </a:p>
          <a:p>
            <a:r>
              <a:rPr lang="en-US" sz="6000" b="1" dirty="0">
                <a:solidFill>
                  <a:schemeClr val="accent4">
                    <a:lumMod val="75000"/>
                  </a:schemeClr>
                </a:solidFill>
              </a:rPr>
              <a:t>One </a:t>
            </a:r>
            <a:r>
              <a:rPr lang="en-US" sz="6000" dirty="0">
                <a:solidFill>
                  <a:schemeClr val="accent4">
                    <a:lumMod val="75000"/>
                  </a:schemeClr>
                </a:solidFill>
              </a:rPr>
              <a:t>Client</a:t>
            </a:r>
          </a:p>
          <a:p>
            <a:r>
              <a:rPr lang="en-US" sz="6000" b="1" dirty="0">
                <a:solidFill>
                  <a:schemeClr val="accent4">
                    <a:lumMod val="75000"/>
                  </a:schemeClr>
                </a:solidFill>
              </a:rPr>
              <a:t>One </a:t>
            </a:r>
            <a:r>
              <a:rPr lang="en-US" sz="6000" dirty="0">
                <a:solidFill>
                  <a:schemeClr val="accent4">
                    <a:lumMod val="75000"/>
                  </a:schemeClr>
                </a:solidFill>
              </a:rPr>
              <a:t>Project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E60580-A6DF-F8FD-CAC3-CDFCF058C239}"/>
              </a:ext>
            </a:extLst>
          </p:cNvPr>
          <p:cNvSpPr txBox="1"/>
          <p:nvPr/>
        </p:nvSpPr>
        <p:spPr>
          <a:xfrm>
            <a:off x="228600" y="-76200"/>
            <a:ext cx="65532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>
                <a:solidFill>
                  <a:schemeClr val="accent4">
                    <a:lumMod val="75000"/>
                  </a:schemeClr>
                </a:solidFill>
              </a:rPr>
              <a:t>DEPTH</a:t>
            </a:r>
            <a:endParaRPr lang="en-US" sz="138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35353E-9F96-3CBA-1D02-76B6F19A7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3418" y="18176"/>
            <a:ext cx="5145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667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BA08BF-31D3-911F-B651-B5AE2C4CA41C}"/>
              </a:ext>
            </a:extLst>
          </p:cNvPr>
          <p:cNvSpPr txBox="1"/>
          <p:nvPr/>
        </p:nvSpPr>
        <p:spPr>
          <a:xfrm>
            <a:off x="228600" y="1219200"/>
            <a:ext cx="6553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4">
                    <a:lumMod val="75000"/>
                  </a:schemeClr>
                </a:solidFill>
              </a:rPr>
              <a:t>Learn content deeply</a:t>
            </a:r>
          </a:p>
          <a:p>
            <a:pPr algn="ctr"/>
            <a:r>
              <a:rPr lang="en-US" sz="4400" b="1" dirty="0">
                <a:solidFill>
                  <a:schemeClr val="accent4">
                    <a:lumMod val="75000"/>
                  </a:schemeClr>
                </a:solidFill>
              </a:rPr>
              <a:t>Experience culture richly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307DA0-4D97-90D6-82C0-0FD9BC66BF21}"/>
              </a:ext>
            </a:extLst>
          </p:cNvPr>
          <p:cNvSpPr txBox="1"/>
          <p:nvPr/>
        </p:nvSpPr>
        <p:spPr>
          <a:xfrm>
            <a:off x="1905000" y="3200400"/>
            <a:ext cx="3962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>
                    <a:lumMod val="75000"/>
                  </a:schemeClr>
                </a:solidFill>
              </a:rPr>
              <a:t>2-3 Weeks</a:t>
            </a:r>
          </a:p>
          <a:p>
            <a:r>
              <a:rPr lang="en-US" sz="4000" dirty="0">
                <a:solidFill>
                  <a:schemeClr val="accent4">
                    <a:lumMod val="75000"/>
                  </a:schemeClr>
                </a:solidFill>
              </a:rPr>
              <a:t>One City</a:t>
            </a:r>
          </a:p>
          <a:p>
            <a:r>
              <a:rPr lang="en-US" sz="4000" dirty="0">
                <a:solidFill>
                  <a:schemeClr val="accent4">
                    <a:lumMod val="75000"/>
                  </a:schemeClr>
                </a:solidFill>
              </a:rPr>
              <a:t>One Client</a:t>
            </a:r>
          </a:p>
          <a:p>
            <a:r>
              <a:rPr lang="en-US" sz="4000" dirty="0">
                <a:solidFill>
                  <a:schemeClr val="accent4">
                    <a:lumMod val="75000"/>
                  </a:schemeClr>
                </a:solidFill>
              </a:rPr>
              <a:t>One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052E4A-7B29-541A-923D-816CAA71B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3418" y="18176"/>
            <a:ext cx="5145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4110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arge building with a bridge over water&#10;&#10;Description automatically generated">
            <a:extLst>
              <a:ext uri="{FF2B5EF4-FFF2-40B4-BE49-F238E27FC236}">
                <a16:creationId xmlns:a16="http://schemas.microsoft.com/office/drawing/2014/main" id="{8A22A7B2-E8F5-F4E1-23B9-1CD7357FF1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09"/>
          <a:stretch/>
        </p:blipFill>
        <p:spPr>
          <a:xfrm>
            <a:off x="230103" y="1524000"/>
            <a:ext cx="3038475" cy="5162123"/>
          </a:xfrm>
          <a:prstGeom prst="rect">
            <a:avLst/>
          </a:prstGeom>
        </p:spPr>
      </p:pic>
      <p:pic>
        <p:nvPicPr>
          <p:cNvPr id="3" name="Picture 2" descr="A group of empanadas on a pan&#10;&#10;Description automatically generated">
            <a:extLst>
              <a:ext uri="{FF2B5EF4-FFF2-40B4-BE49-F238E27FC236}">
                <a16:creationId xmlns:a16="http://schemas.microsoft.com/office/drawing/2014/main" id="{0315D195-BDFA-7934-4206-45830D4D12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6164" y="1523999"/>
            <a:ext cx="3038475" cy="5162124"/>
          </a:xfrm>
          <a:prstGeom prst="rect">
            <a:avLst/>
          </a:prstGeom>
        </p:spPr>
      </p:pic>
      <p:pic>
        <p:nvPicPr>
          <p:cNvPr id="4" name="Picture 3" descr="A group of people riding bicycles on a cobblestone street&#10;&#10;Description automatically generated">
            <a:extLst>
              <a:ext uri="{FF2B5EF4-FFF2-40B4-BE49-F238E27FC236}">
                <a16:creationId xmlns:a16="http://schemas.microsoft.com/office/drawing/2014/main" id="{53D7E1BE-70A9-E175-834C-29E57FA71F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1125" y="1523998"/>
            <a:ext cx="3038475" cy="51621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A814D5-EE6A-1DAD-08F2-399E15674980}"/>
              </a:ext>
            </a:extLst>
          </p:cNvPr>
          <p:cNvSpPr txBox="1"/>
          <p:nvPr/>
        </p:nvSpPr>
        <p:spPr>
          <a:xfrm rot="16200000">
            <a:off x="-802399" y="4285232"/>
            <a:ext cx="324178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</a:rPr>
              <a:t>DUBAI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68682F-67E8-AB4E-5A0E-E38331651350}"/>
              </a:ext>
            </a:extLst>
          </p:cNvPr>
          <p:cNvSpPr txBox="1"/>
          <p:nvPr/>
        </p:nvSpPr>
        <p:spPr>
          <a:xfrm rot="16200000">
            <a:off x="2908660" y="3642620"/>
            <a:ext cx="47732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ARGENTINA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4E4C6E-CA1A-5520-842D-BD3222115FB5}"/>
              </a:ext>
            </a:extLst>
          </p:cNvPr>
          <p:cNvSpPr txBox="1"/>
          <p:nvPr/>
        </p:nvSpPr>
        <p:spPr>
          <a:xfrm rot="16200000">
            <a:off x="7423406" y="3762076"/>
            <a:ext cx="428809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</a:rPr>
              <a:t>SWEDEN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F6F53D-23AB-D702-B34C-428FD95962E2}"/>
              </a:ext>
            </a:extLst>
          </p:cNvPr>
          <p:cNvSpPr txBox="1"/>
          <p:nvPr/>
        </p:nvSpPr>
        <p:spPr>
          <a:xfrm>
            <a:off x="304800" y="741596"/>
            <a:ext cx="2992101" cy="557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25" b="1" dirty="0"/>
              <a:t>Entrepreneurship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6A0C3A-F301-2B75-DF47-45A80E659310}"/>
              </a:ext>
            </a:extLst>
          </p:cNvPr>
          <p:cNvSpPr txBox="1"/>
          <p:nvPr/>
        </p:nvSpPr>
        <p:spPr>
          <a:xfrm>
            <a:off x="5243499" y="741596"/>
            <a:ext cx="1997791" cy="557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25" b="1" dirty="0"/>
              <a:t>Technology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003874-80FE-A518-9365-65C730BE2DF8}"/>
              </a:ext>
            </a:extLst>
          </p:cNvPr>
          <p:cNvSpPr txBox="1"/>
          <p:nvPr/>
        </p:nvSpPr>
        <p:spPr>
          <a:xfrm>
            <a:off x="9372600" y="741596"/>
            <a:ext cx="2353401" cy="557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25" b="1" dirty="0"/>
              <a:t>Sustainability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A5B2C7-1E6A-1D13-858A-0ED430A28D32}"/>
              </a:ext>
            </a:extLst>
          </p:cNvPr>
          <p:cNvSpPr txBox="1"/>
          <p:nvPr/>
        </p:nvSpPr>
        <p:spPr>
          <a:xfrm>
            <a:off x="1204276" y="304800"/>
            <a:ext cx="1188787" cy="557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25" dirty="0">
                <a:solidFill>
                  <a:schemeClr val="bg1">
                    <a:lumMod val="50000"/>
                  </a:schemeClr>
                </a:solidFill>
              </a:rPr>
              <a:t>J-term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5A8CB1-6004-194F-BC76-981A4393C897}"/>
              </a:ext>
            </a:extLst>
          </p:cNvPr>
          <p:cNvSpPr txBox="1"/>
          <p:nvPr/>
        </p:nvSpPr>
        <p:spPr>
          <a:xfrm>
            <a:off x="5646134" y="304800"/>
            <a:ext cx="1188787" cy="557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25" dirty="0">
                <a:solidFill>
                  <a:schemeClr val="bg1">
                    <a:lumMod val="50000"/>
                  </a:schemeClr>
                </a:solidFill>
              </a:rPr>
              <a:t>J-term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A29B9C-AC89-A99A-B352-1FC1F6C4ADA3}"/>
              </a:ext>
            </a:extLst>
          </p:cNvPr>
          <p:cNvSpPr txBox="1"/>
          <p:nvPr/>
        </p:nvSpPr>
        <p:spPr>
          <a:xfrm>
            <a:off x="9674345" y="304800"/>
            <a:ext cx="1752275" cy="557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25" dirty="0">
                <a:solidFill>
                  <a:schemeClr val="bg1">
                    <a:lumMod val="50000"/>
                  </a:schemeClr>
                </a:solidFill>
              </a:rPr>
              <a:t>May-term</a:t>
            </a:r>
          </a:p>
        </p:txBody>
      </p:sp>
    </p:spTree>
    <p:extLst>
      <p:ext uri="{BB962C8B-B14F-4D97-AF65-F5344CB8AC3E}">
        <p14:creationId xmlns:p14="http://schemas.microsoft.com/office/powerpoint/2010/main" val="442954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building with a bridge over water&#10;&#10;Description automatically generated">
            <a:extLst>
              <a:ext uri="{FF2B5EF4-FFF2-40B4-BE49-F238E27FC236}">
                <a16:creationId xmlns:a16="http://schemas.microsoft.com/office/drawing/2014/main" id="{D5C04762-13B7-6790-34F6-C7D9D430B3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230103" y="609600"/>
            <a:ext cx="3727587" cy="6076523"/>
          </a:xfrm>
          <a:prstGeom prst="rect">
            <a:avLst/>
          </a:prstGeom>
        </p:spPr>
      </p:pic>
      <p:pic>
        <p:nvPicPr>
          <p:cNvPr id="6" name="Picture 5" descr="A group of empanadas on a pan&#10;&#10;Description automatically generated">
            <a:extLst>
              <a:ext uri="{FF2B5EF4-FFF2-40B4-BE49-F238E27FC236}">
                <a16:creationId xmlns:a16="http://schemas.microsoft.com/office/drawing/2014/main" id="{B01C01DB-3A63-74D4-4019-166B089AAB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3400" y="1447800"/>
            <a:ext cx="3683836" cy="5238323"/>
          </a:xfrm>
          <a:prstGeom prst="rect">
            <a:avLst/>
          </a:prstGeom>
        </p:spPr>
      </p:pic>
      <p:pic>
        <p:nvPicPr>
          <p:cNvPr id="7" name="Picture 6" descr="A group of people riding bicycles on a cobblestone street&#10;&#10;Description automatically generated">
            <a:extLst>
              <a:ext uri="{FF2B5EF4-FFF2-40B4-BE49-F238E27FC236}">
                <a16:creationId xmlns:a16="http://schemas.microsoft.com/office/drawing/2014/main" id="{C37B019A-76CC-E21A-D519-0CEBFE8E8D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12946" y="618423"/>
            <a:ext cx="3683836" cy="60765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B03613-5311-FE07-357D-746EBA207A78}"/>
              </a:ext>
            </a:extLst>
          </p:cNvPr>
          <p:cNvSpPr txBox="1"/>
          <p:nvPr/>
        </p:nvSpPr>
        <p:spPr>
          <a:xfrm rot="16200000">
            <a:off x="-957153" y="4052316"/>
            <a:ext cx="3821064" cy="1446550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</a:rPr>
              <a:t>DUBAI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20937B-931A-CBEB-FB50-B849FC5A3035}"/>
              </a:ext>
            </a:extLst>
          </p:cNvPr>
          <p:cNvSpPr txBox="1"/>
          <p:nvPr/>
        </p:nvSpPr>
        <p:spPr>
          <a:xfrm rot="16200000">
            <a:off x="2894533" y="4313926"/>
            <a:ext cx="3821064" cy="923330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ARGENTINA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915026-597E-2997-C2B1-64640CC9A532}"/>
              </a:ext>
            </a:extLst>
          </p:cNvPr>
          <p:cNvSpPr txBox="1"/>
          <p:nvPr/>
        </p:nvSpPr>
        <p:spPr>
          <a:xfrm rot="16200000">
            <a:off x="7102579" y="4184248"/>
            <a:ext cx="3821066" cy="1200329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SWEDEN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9D23E9-9D66-6AB8-260F-013E2E2C9FE3}"/>
              </a:ext>
            </a:extLst>
          </p:cNvPr>
          <p:cNvSpPr txBox="1"/>
          <p:nvPr/>
        </p:nvSpPr>
        <p:spPr>
          <a:xfrm>
            <a:off x="891943" y="-51160"/>
            <a:ext cx="2998035" cy="763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pc="300" dirty="0"/>
              <a:t>Global</a:t>
            </a:r>
            <a:endParaRPr lang="en-US" sz="5400" b="1" spc="300" dirty="0">
              <a:latin typeface="Rage Italic" panose="03070502040507070304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854789-478F-D8E5-CF0A-90F53BB12667}"/>
              </a:ext>
            </a:extLst>
          </p:cNvPr>
          <p:cNvSpPr txBox="1"/>
          <p:nvPr/>
        </p:nvSpPr>
        <p:spPr>
          <a:xfrm>
            <a:off x="8469772" y="-119744"/>
            <a:ext cx="4038600" cy="763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spc="300" dirty="0"/>
              <a:t>Consulting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1F3ED5-5400-4EFF-9BD1-FDA7B9B20C60}"/>
              </a:ext>
            </a:extLst>
          </p:cNvPr>
          <p:cNvSpPr txBox="1"/>
          <p:nvPr/>
        </p:nvSpPr>
        <p:spPr>
          <a:xfrm rot="21119111">
            <a:off x="3047776" y="-344180"/>
            <a:ext cx="6096446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800" b="1" spc="300" dirty="0">
                <a:solidFill>
                  <a:schemeClr val="accent5"/>
                </a:solidFill>
                <a:latin typeface="Rage Italic" panose="03070502040507070304" pitchFamily="66" charset="0"/>
              </a:rPr>
              <a:t>Systems</a:t>
            </a:r>
            <a:endParaRPr lang="en-US" sz="138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308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riding bicycles on a cobblestone street&#10;&#10;Description automatically generated">
            <a:extLst>
              <a:ext uri="{FF2B5EF4-FFF2-40B4-BE49-F238E27FC236}">
                <a16:creationId xmlns:a16="http://schemas.microsoft.com/office/drawing/2014/main" id="{53D7E1BE-70A9-E175-834C-29E57FA71F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" y="1447800"/>
            <a:ext cx="3038475" cy="51621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4E4C6E-CA1A-5520-842D-BD3222115FB5}"/>
              </a:ext>
            </a:extLst>
          </p:cNvPr>
          <p:cNvSpPr txBox="1"/>
          <p:nvPr/>
        </p:nvSpPr>
        <p:spPr>
          <a:xfrm rot="16200000">
            <a:off x="-1272919" y="3685878"/>
            <a:ext cx="428809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</a:rPr>
              <a:t>SWEDEN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003874-80FE-A518-9365-65C730BE2DF8}"/>
              </a:ext>
            </a:extLst>
          </p:cNvPr>
          <p:cNvSpPr txBox="1"/>
          <p:nvPr/>
        </p:nvSpPr>
        <p:spPr>
          <a:xfrm>
            <a:off x="676275" y="665398"/>
            <a:ext cx="2353401" cy="557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25" b="1" dirty="0"/>
              <a:t>Sustainability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A29B9C-AC89-A99A-B352-1FC1F6C4ADA3}"/>
              </a:ext>
            </a:extLst>
          </p:cNvPr>
          <p:cNvSpPr txBox="1"/>
          <p:nvPr/>
        </p:nvSpPr>
        <p:spPr>
          <a:xfrm>
            <a:off x="978020" y="228602"/>
            <a:ext cx="1752275" cy="557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25" dirty="0">
                <a:solidFill>
                  <a:schemeClr val="bg1">
                    <a:lumMod val="50000"/>
                  </a:schemeClr>
                </a:solidFill>
              </a:rPr>
              <a:t>May-term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312517E7-18F9-B62A-48E9-CA12C216F5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1015430"/>
                  </p:ext>
                </p:extLst>
              </p:nvPr>
            </p:nvGraphicFramePr>
            <p:xfrm>
              <a:off x="4191000" y="1447800"/>
              <a:ext cx="7239000" cy="4071938"/>
            </p:xfrm>
            <a:graphic>
              <a:graphicData uri="http://schemas.microsoft.com/office/powerpoint/2016/slidezoom">
                <pslz:sldZm>
                  <pslz:sldZmObj sldId="404" cId="439847584">
                    <pslz:zmPr id="{88B57F4E-0C77-40C4-8CFB-A859A456D077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239000" cy="4071938"/>
                        </a:xfrm>
                        <a:prstGeom prst="rect">
                          <a:avLst/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 w="190500" cap="sq">
                          <a:solidFill>
                            <a:srgbClr val="FFFFFF"/>
                          </a:solidFill>
                          <a:miter lim="800000"/>
                        </a:ln>
                        <a:effectLst>
                          <a:outerShdw blurRad="65000" dist="50800" dir="12900000" kx="195000" ky="145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scene3d>
                          <a:camera prst="orthographicFront">
                            <a:rot lat="0" lon="0" rev="360000"/>
                          </a:camera>
                          <a:lightRig rig="twoPt" dir="t">
                            <a:rot lat="0" lon="0" rev="7200000"/>
                          </a:lightRig>
                        </a:scene3d>
                        <a:sp3d contourW="12700">
                          <a:bevelT w="25400" h="19050"/>
                          <a:contourClr>
                            <a:srgbClr val="969696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Slide Zoom 1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312517E7-18F9-B62A-48E9-CA12C216F5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91000" y="1447800"/>
                <a:ext cx="7239000" cy="4071938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0" cap="sq">
                <a:solidFill>
                  <a:srgbClr val="FFFFFF"/>
                </a:solidFill>
                <a:miter lim="800000"/>
              </a:ln>
              <a:effectLst>
                <a:outerShdw blurRad="65000" dist="50800" dir="12900000" kx="195000" ky="145000" algn="tl" rotWithShape="0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360000"/>
                </a:camera>
                <a:lightRig rig="twoPt" dir="t">
                  <a:rot lat="0" lon="0" rev="7200000"/>
                </a:lightRig>
              </a:scene3d>
              <a:sp3d contourW="12700">
                <a:bevelT w="25400" h="19050"/>
                <a:contourClr>
                  <a:srgbClr val="969696"/>
                </a:contourClr>
              </a:sp3d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9444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SwopShop</a:t>
            </a:r>
            <a:r>
              <a:rPr lang="en-US" dirty="0"/>
              <a:t> – Social Entrepreneur</a:t>
            </a:r>
          </a:p>
        </p:txBody>
      </p:sp>
      <p:pic>
        <p:nvPicPr>
          <p:cNvPr id="1026" name="DC6019F2-851B-4B8B-B8EB-E2F4CCFA6D30" descr="IMG_5520.PNG">
            <a:extLst>
              <a:ext uri="{FF2B5EF4-FFF2-40B4-BE49-F238E27FC236}">
                <a16:creationId xmlns:a16="http://schemas.microsoft.com/office/drawing/2014/main" id="{09246178-BAE4-C5E1-C508-C8E09EB05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3615" y="1163782"/>
            <a:ext cx="2535185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82E77B52-B12C-45A7-99C5-FA8F68E26778" descr="IMG_5519.PNG">
            <a:extLst>
              <a:ext uri="{FF2B5EF4-FFF2-40B4-BE49-F238E27FC236}">
                <a16:creationId xmlns:a16="http://schemas.microsoft.com/office/drawing/2014/main" id="{B6D89C89-91FB-CB09-5A07-BBBDF3495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1066800"/>
            <a:ext cx="2535185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82E77B52-B12C-45A7-99C5-FA8F68E26778" descr="IMG_5519.PNG">
            <a:extLst>
              <a:ext uri="{FF2B5EF4-FFF2-40B4-BE49-F238E27FC236}">
                <a16:creationId xmlns:a16="http://schemas.microsoft.com/office/drawing/2014/main" id="{66D30376-B1A0-44DF-8382-A8CE95DD22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57600" y="1333500"/>
            <a:ext cx="760555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984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SwopShop</a:t>
            </a:r>
            <a:r>
              <a:rPr lang="en-US" dirty="0"/>
              <a:t> – Social Entrepreneur</a:t>
            </a:r>
          </a:p>
        </p:txBody>
      </p:sp>
      <p:pic>
        <p:nvPicPr>
          <p:cNvPr id="1026" name="DC6019F2-851B-4B8B-B8EB-E2F4CCFA6D30" descr="IMG_5520.PNG">
            <a:extLst>
              <a:ext uri="{FF2B5EF4-FFF2-40B4-BE49-F238E27FC236}">
                <a16:creationId xmlns:a16="http://schemas.microsoft.com/office/drawing/2014/main" id="{09246178-BAE4-C5E1-C508-C8E09EB05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3615" y="1163782"/>
            <a:ext cx="2535185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82E77B52-B12C-45A7-99C5-FA8F68E26778" descr="IMG_5519.PNG">
            <a:extLst>
              <a:ext uri="{FF2B5EF4-FFF2-40B4-BE49-F238E27FC236}">
                <a16:creationId xmlns:a16="http://schemas.microsoft.com/office/drawing/2014/main" id="{B6D89C89-91FB-CB09-5A07-BBBDF3495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1066800"/>
            <a:ext cx="2535185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769FED-AF64-4C76-8437-4CC01DDA0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609600"/>
            <a:ext cx="3695854" cy="50499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479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Promoting Circular Economy - City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FA3C23-D51B-2128-4834-B6A98BD37AF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539" y="1447800"/>
            <a:ext cx="5486400" cy="305210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EDFBFE-26B5-B582-D732-EB9998087DF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600" y="2841384"/>
            <a:ext cx="7151861" cy="392663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82973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Green Initiative Strategy for Monta-  Tech Start 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C8785C-6577-4284-A07D-79E5216A596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0800" y="1371600"/>
            <a:ext cx="8991600" cy="500127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4368D8-3D8A-5E01-0957-8165CEDFE8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5929"/>
          <a:stretch/>
        </p:blipFill>
        <p:spPr>
          <a:xfrm>
            <a:off x="-127148" y="1276773"/>
            <a:ext cx="5740695" cy="11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962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ape 102" descr="Diagram&#10;&#10;Description automatically generated">
            <a:extLst>
              <a:ext uri="{FF2B5EF4-FFF2-40B4-BE49-F238E27FC236}">
                <a16:creationId xmlns:a16="http://schemas.microsoft.com/office/drawing/2014/main" id="{DF578322-1C4E-D240-127F-715EA3A30328}"/>
              </a:ext>
            </a:extLst>
          </p:cNvPr>
          <p:cNvPicPr preferRelativeResize="0"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371600" y="685800"/>
            <a:ext cx="9161824" cy="5821364"/>
          </a:xfrm>
          <a:prstGeom prst="rect">
            <a:avLst/>
          </a:prstGeom>
          <a:noFill/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8839200" cy="1143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Measuring Sidewalk Traffic – Non-profit</a:t>
            </a:r>
          </a:p>
        </p:txBody>
      </p:sp>
    </p:spTree>
    <p:extLst>
      <p:ext uri="{BB962C8B-B14F-4D97-AF65-F5344CB8AC3E}">
        <p14:creationId xmlns:p14="http://schemas.microsoft.com/office/powerpoint/2010/main" val="1251491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0B93A-7003-5014-7B34-9CC8C4EEB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7A8532B-9ABC-56C7-490A-7B293AAA7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1125200" cy="54864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8000" dirty="0"/>
              <a:t>What do you do besides work on the client projects?</a:t>
            </a:r>
          </a:p>
        </p:txBody>
      </p:sp>
    </p:spTree>
    <p:extLst>
      <p:ext uri="{BB962C8B-B14F-4D97-AF65-F5344CB8AC3E}">
        <p14:creationId xmlns:p14="http://schemas.microsoft.com/office/powerpoint/2010/main" val="39468957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09FAD-B06A-6B53-45AA-C8575082D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895FED-57F5-6549-622C-A38D2081D46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14800" y="0"/>
            <a:ext cx="807720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F3B9A412-AE76-7601-C180-66EB5D539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3505200" cy="1143000"/>
          </a:xfrm>
        </p:spPr>
        <p:txBody>
          <a:bodyPr/>
          <a:lstStyle/>
          <a:p>
            <a:r>
              <a:rPr lang="en-US" sz="2800" dirty="0"/>
              <a:t>What do you do besides work on the client projects?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C2998619-F6B0-0569-FB00-264CE84F9B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2743200" cy="4525963"/>
          </a:xfrm>
        </p:spPr>
        <p:txBody>
          <a:bodyPr wrap="square" anchor="t">
            <a:normAutofit fontScale="70000" lnSpcReduction="20000"/>
          </a:bodyPr>
          <a:lstStyle/>
          <a:p>
            <a:pPr>
              <a:lnSpc>
                <a:spcPct val="90000"/>
              </a:lnSpc>
            </a:pPr>
            <a:r>
              <a:rPr lang="en-US" sz="2600" b="1" dirty="0"/>
              <a:t>Interact with and receive a few talks from our IIIEE colleagues</a:t>
            </a:r>
            <a:endParaRPr lang="en-US" sz="2600" dirty="0"/>
          </a:p>
          <a:p>
            <a:pPr>
              <a:lnSpc>
                <a:spcPct val="90000"/>
              </a:lnSpc>
            </a:pPr>
            <a:endParaRPr lang="en-US" sz="2600" b="1" dirty="0"/>
          </a:p>
          <a:p>
            <a:pPr>
              <a:lnSpc>
                <a:spcPct val="90000"/>
              </a:lnSpc>
            </a:pPr>
            <a:r>
              <a:rPr lang="en-US" sz="2600" b="1" dirty="0">
                <a:solidFill>
                  <a:schemeClr val="bg1"/>
                </a:solidFill>
              </a:rPr>
              <a:t>Bike around a lot!</a:t>
            </a:r>
          </a:p>
          <a:p>
            <a:pPr>
              <a:lnSpc>
                <a:spcPct val="90000"/>
              </a:lnSpc>
            </a:pPr>
            <a:endParaRPr lang="en-US" sz="2600" b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600" b="1" dirty="0">
                <a:solidFill>
                  <a:schemeClr val="bg1"/>
                </a:solidFill>
              </a:rPr>
              <a:t>Tour a large scale waste handler – incinerates trash to heat Malmö</a:t>
            </a:r>
          </a:p>
          <a:p>
            <a:pPr>
              <a:lnSpc>
                <a:spcPct val="90000"/>
              </a:lnSpc>
            </a:pPr>
            <a:endParaRPr lang="en-US" sz="2600" b="1" dirty="0"/>
          </a:p>
          <a:p>
            <a:pPr>
              <a:lnSpc>
                <a:spcPct val="90000"/>
              </a:lnSpc>
            </a:pPr>
            <a:r>
              <a:rPr lang="en-US" sz="2600" b="1" dirty="0">
                <a:solidFill>
                  <a:schemeClr val="bg1"/>
                </a:solidFill>
              </a:rPr>
              <a:t>Tour </a:t>
            </a:r>
            <a:r>
              <a:rPr lang="en-US" sz="2600" b="1" dirty="0" err="1">
                <a:solidFill>
                  <a:schemeClr val="bg1"/>
                </a:solidFill>
              </a:rPr>
              <a:t>Vastra</a:t>
            </a:r>
            <a:r>
              <a:rPr lang="en-US" sz="2600" b="1" dirty="0">
                <a:solidFill>
                  <a:schemeClr val="bg1"/>
                </a:solidFill>
              </a:rPr>
              <a:t> </a:t>
            </a:r>
            <a:r>
              <a:rPr lang="en-US" sz="2600" b="1" dirty="0" err="1">
                <a:solidFill>
                  <a:schemeClr val="bg1"/>
                </a:solidFill>
              </a:rPr>
              <a:t>Hamnen</a:t>
            </a:r>
            <a:r>
              <a:rPr lang="en-US" sz="2600" b="1" dirty="0">
                <a:solidFill>
                  <a:schemeClr val="bg1"/>
                </a:solidFill>
              </a:rPr>
              <a:t>, a model of sustainable urban development built on the old  site of a major shipbuilding yard</a:t>
            </a:r>
          </a:p>
          <a:p>
            <a:pPr>
              <a:lnSpc>
                <a:spcPct val="90000"/>
              </a:lnSpc>
            </a:pPr>
            <a:endParaRPr lang="en-US" sz="2600" b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600" b="1" dirty="0">
                <a:solidFill>
                  <a:schemeClr val="bg1"/>
                </a:solidFill>
              </a:rPr>
              <a:t>Bornholm!</a:t>
            </a:r>
          </a:p>
          <a:p>
            <a:pPr>
              <a:lnSpc>
                <a:spcPct val="90000"/>
              </a:lnSpc>
            </a:pPr>
            <a:endParaRPr lang="en-US" sz="26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529074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CBE5D-B6E8-CD5F-4227-7C82F395B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117FDB-6F66-7081-1721-36D4A3B42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2362200" cy="1143000"/>
          </a:xfrm>
        </p:spPr>
        <p:txBody>
          <a:bodyPr wrap="square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What do you do besides work on the client projects?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1AAAC4-2D45-D806-DA2E-6A6424CE27D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5963" y="-2796"/>
            <a:ext cx="9144000" cy="6858000"/>
          </a:xfrm>
          <a:prstGeom prst="rect">
            <a:avLst/>
          </a:prstGeom>
        </p:spPr>
      </p:pic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46BF6D4E-82B8-ACE9-8567-986F153E1C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2362200" cy="4525963"/>
          </a:xfrm>
        </p:spPr>
        <p:txBody>
          <a:bodyPr wrap="square" anchor="t">
            <a:normAutofit fontScale="62500" lnSpcReduction="20000"/>
          </a:bodyPr>
          <a:lstStyle/>
          <a:p>
            <a:pPr>
              <a:lnSpc>
                <a:spcPct val="90000"/>
              </a:lnSpc>
            </a:pPr>
            <a:r>
              <a:rPr lang="en-US" sz="2600" b="1" dirty="0"/>
              <a:t>Interact with and receive a few talks from our IIIEE colleagues</a:t>
            </a:r>
            <a:endParaRPr lang="en-US" sz="2600" dirty="0"/>
          </a:p>
          <a:p>
            <a:pPr>
              <a:lnSpc>
                <a:spcPct val="90000"/>
              </a:lnSpc>
            </a:pPr>
            <a:endParaRPr lang="en-US" sz="2600" b="1" dirty="0"/>
          </a:p>
          <a:p>
            <a:pPr>
              <a:lnSpc>
                <a:spcPct val="90000"/>
              </a:lnSpc>
            </a:pPr>
            <a:r>
              <a:rPr lang="en-US" sz="2600" b="1" dirty="0"/>
              <a:t>Bike around a lot!</a:t>
            </a:r>
          </a:p>
          <a:p>
            <a:pPr>
              <a:lnSpc>
                <a:spcPct val="90000"/>
              </a:lnSpc>
            </a:pPr>
            <a:endParaRPr lang="en-US" sz="2600" b="1" dirty="0"/>
          </a:p>
          <a:p>
            <a:pPr>
              <a:lnSpc>
                <a:spcPct val="90000"/>
              </a:lnSpc>
            </a:pPr>
            <a:r>
              <a:rPr lang="en-US" sz="2600" b="1" dirty="0">
                <a:solidFill>
                  <a:schemeClr val="bg1"/>
                </a:solidFill>
              </a:rPr>
              <a:t>Tour a large scale waste handler – incinerates trash to heat Malmö</a:t>
            </a:r>
          </a:p>
          <a:p>
            <a:pPr>
              <a:lnSpc>
                <a:spcPct val="90000"/>
              </a:lnSpc>
            </a:pPr>
            <a:endParaRPr lang="en-US" sz="2600" b="1" dirty="0"/>
          </a:p>
          <a:p>
            <a:pPr>
              <a:lnSpc>
                <a:spcPct val="90000"/>
              </a:lnSpc>
            </a:pPr>
            <a:r>
              <a:rPr lang="en-US" sz="2600" b="1" dirty="0">
                <a:solidFill>
                  <a:schemeClr val="bg1"/>
                </a:solidFill>
              </a:rPr>
              <a:t>Tour </a:t>
            </a:r>
            <a:r>
              <a:rPr lang="en-US" sz="2600" b="1" dirty="0" err="1">
                <a:solidFill>
                  <a:schemeClr val="bg1"/>
                </a:solidFill>
              </a:rPr>
              <a:t>Vastra</a:t>
            </a:r>
            <a:r>
              <a:rPr lang="en-US" sz="2600" b="1" dirty="0">
                <a:solidFill>
                  <a:schemeClr val="bg1"/>
                </a:solidFill>
              </a:rPr>
              <a:t> </a:t>
            </a:r>
            <a:r>
              <a:rPr lang="en-US" sz="2600" b="1" dirty="0" err="1">
                <a:solidFill>
                  <a:schemeClr val="bg1"/>
                </a:solidFill>
              </a:rPr>
              <a:t>Hamnen</a:t>
            </a:r>
            <a:r>
              <a:rPr lang="en-US" sz="2600" b="1" dirty="0">
                <a:solidFill>
                  <a:schemeClr val="bg1"/>
                </a:solidFill>
              </a:rPr>
              <a:t>, a model of sustainable urban development built on the old  site of a major shipbuilding yard</a:t>
            </a:r>
          </a:p>
          <a:p>
            <a:pPr>
              <a:lnSpc>
                <a:spcPct val="90000"/>
              </a:lnSpc>
            </a:pPr>
            <a:endParaRPr lang="en-US" sz="2600" b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600" b="1" dirty="0">
                <a:solidFill>
                  <a:schemeClr val="bg1"/>
                </a:solidFill>
              </a:rPr>
              <a:t>Bornholm!</a:t>
            </a:r>
          </a:p>
          <a:p>
            <a:pPr>
              <a:lnSpc>
                <a:spcPct val="90000"/>
              </a:lnSpc>
            </a:pPr>
            <a:endParaRPr lang="en-US" sz="26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229007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1D1E1B-91B3-40E3-BAEE-528EFCD5E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6781800" cy="11430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dirty="0"/>
              <a:t>What do you do besides work on the client projects?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253DCE-7022-4269-9ECF-145E12FDE0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 wrap="square" anchor="t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2600" b="1" dirty="0"/>
              <a:t>Interact with and receive a few talks from our IIIEE colleagues</a:t>
            </a:r>
            <a:endParaRPr lang="en-US" sz="2600" dirty="0"/>
          </a:p>
          <a:p>
            <a:pPr>
              <a:lnSpc>
                <a:spcPct val="90000"/>
              </a:lnSpc>
            </a:pPr>
            <a:endParaRPr lang="en-US" sz="2600" b="1" dirty="0"/>
          </a:p>
          <a:p>
            <a:pPr>
              <a:lnSpc>
                <a:spcPct val="90000"/>
              </a:lnSpc>
            </a:pPr>
            <a:r>
              <a:rPr lang="en-US" sz="2600" b="1" dirty="0"/>
              <a:t>Bike around a lot!</a:t>
            </a:r>
          </a:p>
          <a:p>
            <a:pPr>
              <a:lnSpc>
                <a:spcPct val="90000"/>
              </a:lnSpc>
            </a:pPr>
            <a:endParaRPr lang="en-US" sz="2600" b="1" dirty="0"/>
          </a:p>
          <a:p>
            <a:pPr>
              <a:lnSpc>
                <a:spcPct val="90000"/>
              </a:lnSpc>
            </a:pPr>
            <a:r>
              <a:rPr lang="en-US" sz="2600" b="1" dirty="0"/>
              <a:t>Tour a large scale waste handler – incinerates trash to heat Malmö</a:t>
            </a:r>
          </a:p>
          <a:p>
            <a:pPr>
              <a:lnSpc>
                <a:spcPct val="90000"/>
              </a:lnSpc>
            </a:pPr>
            <a:endParaRPr lang="en-US" sz="2600" b="1" dirty="0"/>
          </a:p>
          <a:p>
            <a:pPr>
              <a:lnSpc>
                <a:spcPct val="90000"/>
              </a:lnSpc>
            </a:pPr>
            <a:r>
              <a:rPr lang="en-US" sz="2600" b="1" dirty="0">
                <a:solidFill>
                  <a:schemeClr val="bg1"/>
                </a:solidFill>
              </a:rPr>
              <a:t>Tour </a:t>
            </a:r>
            <a:r>
              <a:rPr lang="en-US" sz="2600" b="1" dirty="0" err="1">
                <a:solidFill>
                  <a:schemeClr val="bg1"/>
                </a:solidFill>
              </a:rPr>
              <a:t>Vastra</a:t>
            </a:r>
            <a:r>
              <a:rPr lang="en-US" sz="2600" b="1" dirty="0">
                <a:solidFill>
                  <a:schemeClr val="bg1"/>
                </a:solidFill>
              </a:rPr>
              <a:t> </a:t>
            </a:r>
            <a:r>
              <a:rPr lang="en-US" sz="2600" b="1" dirty="0" err="1">
                <a:solidFill>
                  <a:schemeClr val="bg1"/>
                </a:solidFill>
              </a:rPr>
              <a:t>Hamnen</a:t>
            </a:r>
            <a:r>
              <a:rPr lang="en-US" sz="2600" b="1" dirty="0">
                <a:solidFill>
                  <a:schemeClr val="bg1"/>
                </a:solidFill>
              </a:rPr>
              <a:t>, a model of sustainable urban development built on the old  site of a major shipbuilding yard</a:t>
            </a:r>
          </a:p>
          <a:p>
            <a:pPr>
              <a:lnSpc>
                <a:spcPct val="90000"/>
              </a:lnSpc>
            </a:pPr>
            <a:endParaRPr lang="en-US" sz="2600" b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600" b="1" dirty="0">
                <a:solidFill>
                  <a:schemeClr val="bg1"/>
                </a:solidFill>
              </a:rPr>
              <a:t>Bornholm!</a:t>
            </a:r>
          </a:p>
          <a:p>
            <a:pPr>
              <a:lnSpc>
                <a:spcPct val="90000"/>
              </a:lnSpc>
            </a:pPr>
            <a:endParaRPr lang="en-US" sz="26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26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CE51B64-662A-FD2D-FF0E-91730792A9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67600" y="0"/>
            <a:ext cx="48006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91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D56C74-E8B8-077A-4362-5B041374C4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9"/>
          <a:stretch/>
        </p:blipFill>
        <p:spPr>
          <a:xfrm>
            <a:off x="0" y="-1"/>
            <a:ext cx="12344400" cy="694372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7315200" y="3245663"/>
            <a:ext cx="3886200" cy="3581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hlink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folHlink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r">
              <a:buNone/>
            </a:pPr>
            <a:r>
              <a:rPr lang="en-US" sz="3600" b="1" dirty="0">
                <a:solidFill>
                  <a:schemeClr val="accent5"/>
                </a:solidFill>
              </a:rPr>
              <a:t>“Learning in this kind of setting taught me more than any of the classes at school.” </a:t>
            </a:r>
            <a:endParaRPr lang="en-US" b="1" dirty="0">
              <a:solidFill>
                <a:schemeClr val="accent5"/>
              </a:solidFill>
            </a:endParaRPr>
          </a:p>
          <a:p>
            <a:pPr algn="r">
              <a:buFontTx/>
              <a:buNone/>
            </a:pPr>
            <a:endParaRPr lang="en-US" b="1" dirty="0">
              <a:solidFill>
                <a:schemeClr val="accent5"/>
              </a:solidFill>
            </a:endParaRPr>
          </a:p>
          <a:p>
            <a:pPr algn="r">
              <a:buFontTx/>
              <a:buNone/>
            </a:pPr>
            <a:endParaRPr lang="en-US" b="1" dirty="0">
              <a:solidFill>
                <a:schemeClr val="accent5"/>
              </a:solidFill>
            </a:endParaRPr>
          </a:p>
          <a:p>
            <a:pPr algn="r">
              <a:buFontTx/>
              <a:buNone/>
            </a:pP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5021CF-DB82-F703-B341-B39E9C4B0E33}"/>
              </a:ext>
            </a:extLst>
          </p:cNvPr>
          <p:cNvSpPr txBox="1"/>
          <p:nvPr/>
        </p:nvSpPr>
        <p:spPr>
          <a:xfrm>
            <a:off x="738858" y="306074"/>
            <a:ext cx="2998035" cy="763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pc="300" dirty="0"/>
              <a:t>Global</a:t>
            </a:r>
            <a:endParaRPr lang="en-US" sz="5400" b="1" spc="300" dirty="0">
              <a:latin typeface="Rage Italic" panose="030705020405070703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0AE2DC-05B5-8C22-C788-27A34EA28361}"/>
              </a:ext>
            </a:extLst>
          </p:cNvPr>
          <p:cNvSpPr txBox="1"/>
          <p:nvPr/>
        </p:nvSpPr>
        <p:spPr>
          <a:xfrm>
            <a:off x="8316687" y="306074"/>
            <a:ext cx="4038600" cy="763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spc="300" dirty="0"/>
              <a:t>Consulting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E6E2FE-0AB8-D8DA-482B-61784BBDC1DD}"/>
              </a:ext>
            </a:extLst>
          </p:cNvPr>
          <p:cNvSpPr txBox="1"/>
          <p:nvPr/>
        </p:nvSpPr>
        <p:spPr>
          <a:xfrm rot="21119111">
            <a:off x="2894691" y="-420380"/>
            <a:ext cx="6096446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800" b="1" spc="300" dirty="0">
                <a:ln>
                  <a:solidFill>
                    <a:schemeClr val="accent4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latin typeface="Rage Italic" panose="03070502040507070304" pitchFamily="66" charset="0"/>
              </a:rPr>
              <a:t>Systems</a:t>
            </a:r>
            <a:endParaRPr lang="en-US" sz="13800" dirty="0">
              <a:ln>
                <a:solidFill>
                  <a:schemeClr val="accent4"/>
                </a:solidFill>
              </a:ln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60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1D1E1B-91B3-40E3-BAEE-528EFCD5E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6477000" cy="11430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dirty="0"/>
              <a:t>What do you do besides work on the client projects?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253DCE-7022-4269-9ECF-145E12FDE0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 wrap="square" anchor="t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2600" b="1" dirty="0"/>
              <a:t>Interact with and receive a few talks from our IIIEE colleagues</a:t>
            </a:r>
            <a:endParaRPr lang="en-US" sz="2600" dirty="0"/>
          </a:p>
          <a:p>
            <a:pPr>
              <a:lnSpc>
                <a:spcPct val="90000"/>
              </a:lnSpc>
            </a:pPr>
            <a:endParaRPr lang="en-US" sz="2600" b="1" dirty="0"/>
          </a:p>
          <a:p>
            <a:pPr>
              <a:lnSpc>
                <a:spcPct val="90000"/>
              </a:lnSpc>
            </a:pPr>
            <a:r>
              <a:rPr lang="en-US" sz="2600" b="1" dirty="0"/>
              <a:t>Bike around a lot!</a:t>
            </a:r>
          </a:p>
          <a:p>
            <a:pPr>
              <a:lnSpc>
                <a:spcPct val="90000"/>
              </a:lnSpc>
            </a:pPr>
            <a:endParaRPr lang="en-US" sz="2600" b="1" dirty="0"/>
          </a:p>
          <a:p>
            <a:pPr>
              <a:lnSpc>
                <a:spcPct val="90000"/>
              </a:lnSpc>
            </a:pPr>
            <a:r>
              <a:rPr lang="en-US" sz="2600" b="1" dirty="0"/>
              <a:t>Tour a large scale waste handler – incinerates to heat Malmö</a:t>
            </a:r>
          </a:p>
          <a:p>
            <a:pPr>
              <a:lnSpc>
                <a:spcPct val="90000"/>
              </a:lnSpc>
            </a:pPr>
            <a:endParaRPr lang="en-US" sz="2600" b="1" dirty="0"/>
          </a:p>
          <a:p>
            <a:pPr>
              <a:lnSpc>
                <a:spcPct val="90000"/>
              </a:lnSpc>
            </a:pPr>
            <a:r>
              <a:rPr lang="en-US" sz="2600" b="1" dirty="0"/>
              <a:t>Tour </a:t>
            </a:r>
            <a:r>
              <a:rPr lang="en-US" sz="2600" b="1" dirty="0" err="1"/>
              <a:t>Vastra</a:t>
            </a:r>
            <a:r>
              <a:rPr lang="en-US" sz="2600" b="1" dirty="0"/>
              <a:t> </a:t>
            </a:r>
            <a:r>
              <a:rPr lang="en-US" sz="2600" b="1" dirty="0" err="1"/>
              <a:t>Hamnen</a:t>
            </a:r>
            <a:r>
              <a:rPr lang="en-US" sz="2600" b="1" dirty="0"/>
              <a:t>, a model of sustainable urban development built on the old  site of a major shipbuilding yard</a:t>
            </a:r>
          </a:p>
          <a:p>
            <a:pPr>
              <a:lnSpc>
                <a:spcPct val="90000"/>
              </a:lnSpc>
            </a:pPr>
            <a:endParaRPr lang="en-US" sz="2600" b="1" dirty="0"/>
          </a:p>
          <a:p>
            <a:pPr>
              <a:lnSpc>
                <a:spcPct val="90000"/>
              </a:lnSpc>
            </a:pPr>
            <a:r>
              <a:rPr lang="en-US" sz="2600" b="1" dirty="0">
                <a:solidFill>
                  <a:schemeClr val="bg1"/>
                </a:solidFill>
              </a:rPr>
              <a:t>Bornholm!</a:t>
            </a:r>
          </a:p>
          <a:p>
            <a:pPr>
              <a:lnSpc>
                <a:spcPct val="90000"/>
              </a:lnSpc>
            </a:pPr>
            <a:endParaRPr lang="en-US" sz="26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26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FBF9F68-6E5D-2E0F-2BAB-280D2AC88E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239000" y="0"/>
            <a:ext cx="4953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77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1D1E1B-91B3-40E3-BAEE-528EFCD5E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8839200" cy="11430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What do you do besides work on the client projects?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253DCE-7022-4269-9ECF-145E12FDE0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 wrap="square" anchor="t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2600" b="1" dirty="0"/>
              <a:t>Interact with and receive a few talks from our IIIEE colleagues</a:t>
            </a:r>
            <a:endParaRPr lang="en-US" sz="2600" dirty="0"/>
          </a:p>
          <a:p>
            <a:pPr>
              <a:lnSpc>
                <a:spcPct val="90000"/>
              </a:lnSpc>
            </a:pPr>
            <a:endParaRPr lang="en-US" sz="2600" b="1" dirty="0"/>
          </a:p>
          <a:p>
            <a:pPr>
              <a:lnSpc>
                <a:spcPct val="90000"/>
              </a:lnSpc>
            </a:pPr>
            <a:r>
              <a:rPr lang="en-US" sz="2600" b="1" dirty="0"/>
              <a:t>Bike around a lot!</a:t>
            </a:r>
          </a:p>
          <a:p>
            <a:pPr>
              <a:lnSpc>
                <a:spcPct val="90000"/>
              </a:lnSpc>
            </a:pPr>
            <a:endParaRPr lang="en-US" sz="2600" b="1" dirty="0"/>
          </a:p>
          <a:p>
            <a:pPr>
              <a:lnSpc>
                <a:spcPct val="90000"/>
              </a:lnSpc>
            </a:pPr>
            <a:r>
              <a:rPr lang="en-US" sz="2600" b="1" dirty="0"/>
              <a:t>Tour a large scale waste handler – incinerates to heat Malmö</a:t>
            </a:r>
          </a:p>
          <a:p>
            <a:pPr>
              <a:lnSpc>
                <a:spcPct val="90000"/>
              </a:lnSpc>
            </a:pPr>
            <a:endParaRPr lang="en-US" sz="2600" b="1" dirty="0"/>
          </a:p>
          <a:p>
            <a:pPr>
              <a:lnSpc>
                <a:spcPct val="90000"/>
              </a:lnSpc>
            </a:pPr>
            <a:r>
              <a:rPr lang="en-US" sz="2600" b="1" dirty="0"/>
              <a:t>Tour </a:t>
            </a:r>
            <a:r>
              <a:rPr lang="en-US" sz="2600" b="1" dirty="0" err="1"/>
              <a:t>Vastra</a:t>
            </a:r>
            <a:r>
              <a:rPr lang="en-US" sz="2600" b="1" dirty="0"/>
              <a:t> </a:t>
            </a:r>
            <a:r>
              <a:rPr lang="en-US" sz="2600" b="1" dirty="0" err="1"/>
              <a:t>Hamnen</a:t>
            </a:r>
            <a:r>
              <a:rPr lang="en-US" sz="2600" b="1" dirty="0"/>
              <a:t>, a model of sustainable urban development built on the old  site of a major shipbuilding yard</a:t>
            </a:r>
          </a:p>
          <a:p>
            <a:pPr>
              <a:lnSpc>
                <a:spcPct val="90000"/>
              </a:lnSpc>
            </a:pPr>
            <a:endParaRPr lang="en-US" sz="2600" b="1" dirty="0"/>
          </a:p>
          <a:p>
            <a:pPr>
              <a:lnSpc>
                <a:spcPct val="90000"/>
              </a:lnSpc>
            </a:pPr>
            <a:r>
              <a:rPr lang="en-US" sz="2600" b="1" dirty="0"/>
              <a:t>Bornholm!</a:t>
            </a:r>
          </a:p>
          <a:p>
            <a:pPr>
              <a:lnSpc>
                <a:spcPct val="90000"/>
              </a:lnSpc>
            </a:pPr>
            <a:endParaRPr lang="en-US" sz="26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2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9AEC63-9450-4081-B288-945EC4E87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2162788"/>
            <a:ext cx="5506037" cy="3400788"/>
          </a:xfrm>
          <a:prstGeom prst="rect">
            <a:avLst/>
          </a:prstGeom>
        </p:spPr>
      </p:pic>
      <p:sp>
        <p:nvSpPr>
          <p:cNvPr id="4" name="Star: 5 Points 3">
            <a:extLst>
              <a:ext uri="{FF2B5EF4-FFF2-40B4-BE49-F238E27FC236}">
                <a16:creationId xmlns:a16="http://schemas.microsoft.com/office/drawing/2014/main" id="{310B7D2A-DCC3-486D-9E66-91C8F3AC01C8}"/>
              </a:ext>
            </a:extLst>
          </p:cNvPr>
          <p:cNvSpPr/>
          <p:nvPr/>
        </p:nvSpPr>
        <p:spPr bwMode="auto">
          <a:xfrm>
            <a:off x="7010400" y="2400788"/>
            <a:ext cx="381000" cy="304800"/>
          </a:xfrm>
          <a:prstGeom prst="star5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2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8627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1D1E1B-91B3-40E3-BAEE-528EFCD5E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8839200" cy="11430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What do you do besides work on the client projects?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253DCE-7022-4269-9ECF-145E12FDE0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 wrap="square" anchor="t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2600" b="1" dirty="0"/>
              <a:t>Interact with and receive a few talks from our IIIEE colleagues</a:t>
            </a:r>
            <a:endParaRPr lang="en-US" sz="2600" dirty="0"/>
          </a:p>
          <a:p>
            <a:pPr>
              <a:lnSpc>
                <a:spcPct val="90000"/>
              </a:lnSpc>
            </a:pPr>
            <a:endParaRPr lang="en-US" sz="2600" b="1" dirty="0"/>
          </a:p>
          <a:p>
            <a:pPr>
              <a:lnSpc>
                <a:spcPct val="90000"/>
              </a:lnSpc>
            </a:pPr>
            <a:r>
              <a:rPr lang="en-US" sz="2600" b="1" dirty="0"/>
              <a:t>Bike around a lot!</a:t>
            </a:r>
          </a:p>
          <a:p>
            <a:pPr>
              <a:lnSpc>
                <a:spcPct val="90000"/>
              </a:lnSpc>
            </a:pPr>
            <a:endParaRPr lang="en-US" sz="2600" b="1" dirty="0"/>
          </a:p>
          <a:p>
            <a:pPr>
              <a:lnSpc>
                <a:spcPct val="90000"/>
              </a:lnSpc>
            </a:pPr>
            <a:r>
              <a:rPr lang="en-US" sz="2600" b="1" dirty="0"/>
              <a:t>Tour a large scale waste handler – incinerates to heat Malmö</a:t>
            </a:r>
          </a:p>
          <a:p>
            <a:pPr>
              <a:lnSpc>
                <a:spcPct val="90000"/>
              </a:lnSpc>
            </a:pPr>
            <a:endParaRPr lang="en-US" sz="2600" b="1" dirty="0"/>
          </a:p>
          <a:p>
            <a:pPr>
              <a:lnSpc>
                <a:spcPct val="90000"/>
              </a:lnSpc>
            </a:pPr>
            <a:r>
              <a:rPr lang="en-US" sz="2600" b="1" dirty="0"/>
              <a:t>Tour </a:t>
            </a:r>
            <a:r>
              <a:rPr lang="en-US" sz="2600" b="1" dirty="0" err="1"/>
              <a:t>Vastra</a:t>
            </a:r>
            <a:r>
              <a:rPr lang="en-US" sz="2600" b="1" dirty="0"/>
              <a:t> </a:t>
            </a:r>
            <a:r>
              <a:rPr lang="en-US" sz="2600" b="1" dirty="0" err="1"/>
              <a:t>Hamnen</a:t>
            </a:r>
            <a:r>
              <a:rPr lang="en-US" sz="2600" b="1" dirty="0"/>
              <a:t>, a model of sustainable urban development built on the old  site of a major shipbuilding yard</a:t>
            </a:r>
          </a:p>
          <a:p>
            <a:pPr>
              <a:lnSpc>
                <a:spcPct val="90000"/>
              </a:lnSpc>
            </a:pPr>
            <a:endParaRPr lang="en-US" sz="2600" b="1" dirty="0"/>
          </a:p>
          <a:p>
            <a:pPr>
              <a:lnSpc>
                <a:spcPct val="90000"/>
              </a:lnSpc>
            </a:pPr>
            <a:r>
              <a:rPr lang="en-US" sz="2600" b="1" dirty="0"/>
              <a:t>Bornholm!</a:t>
            </a:r>
          </a:p>
          <a:p>
            <a:pPr>
              <a:lnSpc>
                <a:spcPct val="90000"/>
              </a:lnSpc>
            </a:pPr>
            <a:endParaRPr lang="en-US" sz="26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2600" dirty="0"/>
          </a:p>
        </p:txBody>
      </p:sp>
      <p:pic>
        <p:nvPicPr>
          <p:cNvPr id="9218" name="5CF350A9-20F7-4D4C-B4CB-9155BE696CB3" descr="IMG_5518.jpg">
            <a:extLst>
              <a:ext uri="{FF2B5EF4-FFF2-40B4-BE49-F238E27FC236}">
                <a16:creationId xmlns:a16="http://schemas.microsoft.com/office/drawing/2014/main" id="{4CC33961-B959-D123-F9BA-0D8AD7D8F1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23938" y="1371600"/>
            <a:ext cx="8839200" cy="5203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552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1D1E1B-91B3-40E3-BAEE-528EFCD5E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8839200" cy="11430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What do you do besides work on the client projects?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253DCE-7022-4269-9ECF-145E12FDE0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 wrap="square" anchor="t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2600" b="1" dirty="0"/>
              <a:t>Interact with and receive a few talks from our IIIEE colleagues</a:t>
            </a:r>
            <a:endParaRPr lang="en-US" sz="2600" dirty="0"/>
          </a:p>
          <a:p>
            <a:pPr>
              <a:lnSpc>
                <a:spcPct val="90000"/>
              </a:lnSpc>
            </a:pPr>
            <a:endParaRPr lang="en-US" sz="2600" b="1" dirty="0"/>
          </a:p>
          <a:p>
            <a:pPr>
              <a:lnSpc>
                <a:spcPct val="90000"/>
              </a:lnSpc>
            </a:pPr>
            <a:r>
              <a:rPr lang="en-US" sz="2600" b="1" dirty="0"/>
              <a:t>Bike around a lot!</a:t>
            </a:r>
          </a:p>
          <a:p>
            <a:pPr>
              <a:lnSpc>
                <a:spcPct val="90000"/>
              </a:lnSpc>
            </a:pPr>
            <a:endParaRPr lang="en-US" sz="2600" b="1" dirty="0"/>
          </a:p>
          <a:p>
            <a:pPr>
              <a:lnSpc>
                <a:spcPct val="90000"/>
              </a:lnSpc>
            </a:pPr>
            <a:r>
              <a:rPr lang="en-US" sz="2600" b="1" dirty="0"/>
              <a:t>Tour a large scale waste handler – incinerates to heat Malmö</a:t>
            </a:r>
          </a:p>
          <a:p>
            <a:pPr>
              <a:lnSpc>
                <a:spcPct val="90000"/>
              </a:lnSpc>
            </a:pPr>
            <a:endParaRPr lang="en-US" sz="2600" b="1" dirty="0"/>
          </a:p>
          <a:p>
            <a:pPr>
              <a:lnSpc>
                <a:spcPct val="90000"/>
              </a:lnSpc>
            </a:pPr>
            <a:r>
              <a:rPr lang="en-US" sz="2600" b="1" dirty="0"/>
              <a:t>Tour </a:t>
            </a:r>
            <a:r>
              <a:rPr lang="en-US" sz="2600" b="1" dirty="0" err="1"/>
              <a:t>Vastra</a:t>
            </a:r>
            <a:r>
              <a:rPr lang="en-US" sz="2600" b="1" dirty="0"/>
              <a:t> </a:t>
            </a:r>
            <a:r>
              <a:rPr lang="en-US" sz="2600" b="1" dirty="0" err="1"/>
              <a:t>Hamnen</a:t>
            </a:r>
            <a:r>
              <a:rPr lang="en-US" sz="2600" b="1" dirty="0"/>
              <a:t>, a model of sustainable urban development built on the old  site of a major shipbuilding yard</a:t>
            </a:r>
          </a:p>
          <a:p>
            <a:pPr>
              <a:lnSpc>
                <a:spcPct val="90000"/>
              </a:lnSpc>
            </a:pPr>
            <a:endParaRPr lang="en-US" sz="2600" b="1" dirty="0"/>
          </a:p>
          <a:p>
            <a:pPr>
              <a:lnSpc>
                <a:spcPct val="90000"/>
              </a:lnSpc>
            </a:pPr>
            <a:r>
              <a:rPr lang="en-US" sz="2600" b="1" dirty="0"/>
              <a:t>Bornholm!</a:t>
            </a:r>
          </a:p>
          <a:p>
            <a:pPr>
              <a:lnSpc>
                <a:spcPct val="90000"/>
              </a:lnSpc>
            </a:pPr>
            <a:endParaRPr lang="en-US" sz="26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26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954F6A4-0CEF-CFE1-1EF9-D34635AF3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0089" y="1254751"/>
            <a:ext cx="6401911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29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CB511C-835A-A18D-932A-1159595C6D0E}"/>
              </a:ext>
            </a:extLst>
          </p:cNvPr>
          <p:cNvSpPr txBox="1"/>
          <p:nvPr/>
        </p:nvSpPr>
        <p:spPr>
          <a:xfrm>
            <a:off x="3810000" y="1981200"/>
            <a:ext cx="51054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chemeClr val="accent1"/>
                </a:solidFill>
              </a:rPr>
              <a:t>FAQs</a:t>
            </a:r>
          </a:p>
        </p:txBody>
      </p:sp>
    </p:spTree>
    <p:extLst>
      <p:ext uri="{BB962C8B-B14F-4D97-AF65-F5344CB8AC3E}">
        <p14:creationId xmlns:p14="http://schemas.microsoft.com/office/powerpoint/2010/main" val="42888404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D35B34-CFEB-D444-7921-7676F29E3D10}"/>
              </a:ext>
            </a:extLst>
          </p:cNvPr>
          <p:cNvSpPr txBox="1"/>
          <p:nvPr/>
        </p:nvSpPr>
        <p:spPr>
          <a:xfrm>
            <a:off x="5410200" y="772180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All UVA undergrads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3EC4C3-E001-9490-E9B6-DB3770E10ACA}"/>
              </a:ext>
            </a:extLst>
          </p:cNvPr>
          <p:cNvSpPr txBox="1"/>
          <p:nvPr/>
        </p:nvSpPr>
        <p:spPr>
          <a:xfrm>
            <a:off x="304800" y="3651543"/>
            <a:ext cx="2514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Course Credit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6E2EB5-BB97-863F-8047-F5698B7EAC74}"/>
              </a:ext>
            </a:extLst>
          </p:cNvPr>
          <p:cNvSpPr txBox="1"/>
          <p:nvPr/>
        </p:nvSpPr>
        <p:spPr>
          <a:xfrm>
            <a:off x="304800" y="4267130"/>
            <a:ext cx="24710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Do I need to be in Systems?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2EB395-B7E7-0A8D-C880-23C927656A9E}"/>
              </a:ext>
            </a:extLst>
          </p:cNvPr>
          <p:cNvSpPr txBox="1"/>
          <p:nvPr/>
        </p:nvSpPr>
        <p:spPr>
          <a:xfrm>
            <a:off x="304800" y="5334000"/>
            <a:ext cx="2318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Apply by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737F0D-EDBE-B880-3FB8-2EB2C16E2CDF}"/>
              </a:ext>
            </a:extLst>
          </p:cNvPr>
          <p:cNvSpPr txBox="1"/>
          <p:nvPr/>
        </p:nvSpPr>
        <p:spPr>
          <a:xfrm>
            <a:off x="304800" y="2869150"/>
            <a:ext cx="1556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Focus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7398E1-DEF7-9239-8BAE-73F6D3C35251}"/>
              </a:ext>
            </a:extLst>
          </p:cNvPr>
          <p:cNvSpPr txBox="1"/>
          <p:nvPr/>
        </p:nvSpPr>
        <p:spPr>
          <a:xfrm>
            <a:off x="304800" y="1471170"/>
            <a:ext cx="1785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When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DF90F3-068F-147F-037F-5B13489F5D77}"/>
              </a:ext>
            </a:extLst>
          </p:cNvPr>
          <p:cNvSpPr txBox="1"/>
          <p:nvPr/>
        </p:nvSpPr>
        <p:spPr>
          <a:xfrm>
            <a:off x="304800" y="2170160"/>
            <a:ext cx="1785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Duration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B20400-A151-CF77-1A03-368B32C07FB3}"/>
              </a:ext>
            </a:extLst>
          </p:cNvPr>
          <p:cNvSpPr txBox="1"/>
          <p:nvPr/>
        </p:nvSpPr>
        <p:spPr>
          <a:xfrm>
            <a:off x="304800" y="77218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Who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05FE88-E85A-480E-382E-EF5B9ADC6A4C}"/>
              </a:ext>
            </a:extLst>
          </p:cNvPr>
          <p:cNvSpPr txBox="1"/>
          <p:nvPr/>
        </p:nvSpPr>
        <p:spPr>
          <a:xfrm>
            <a:off x="2781300" y="64609"/>
            <a:ext cx="2514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Dubai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B9EF19-B5DE-258B-3316-DCD16EED4B67}"/>
              </a:ext>
            </a:extLst>
          </p:cNvPr>
          <p:cNvSpPr txBox="1"/>
          <p:nvPr/>
        </p:nvSpPr>
        <p:spPr>
          <a:xfrm>
            <a:off x="5823856" y="64609"/>
            <a:ext cx="3058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6"/>
                </a:solidFill>
              </a:rPr>
              <a:t>Argentina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6A086B-6F46-F104-FDB9-443AA6BE5971}"/>
              </a:ext>
            </a:extLst>
          </p:cNvPr>
          <p:cNvSpPr txBox="1"/>
          <p:nvPr/>
        </p:nvSpPr>
        <p:spPr>
          <a:xfrm>
            <a:off x="9383487" y="64609"/>
            <a:ext cx="2503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Sweden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B193E6-E766-8C9C-4BAA-B98E87EFCA0B}"/>
              </a:ext>
            </a:extLst>
          </p:cNvPr>
          <p:cNvSpPr txBox="1"/>
          <p:nvPr/>
        </p:nvSpPr>
        <p:spPr>
          <a:xfrm>
            <a:off x="3009900" y="137160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J-term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06EF6-ABD3-0131-7F19-80CF6EDEDC97}"/>
              </a:ext>
            </a:extLst>
          </p:cNvPr>
          <p:cNvSpPr txBox="1"/>
          <p:nvPr/>
        </p:nvSpPr>
        <p:spPr>
          <a:xfrm>
            <a:off x="6324600" y="137160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</a:rPr>
              <a:t>J-term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E39E61-79F4-D38F-6043-8560ED30F6F8}"/>
              </a:ext>
            </a:extLst>
          </p:cNvPr>
          <p:cNvSpPr txBox="1"/>
          <p:nvPr/>
        </p:nvSpPr>
        <p:spPr>
          <a:xfrm>
            <a:off x="9606643" y="137160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May-term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4F6EB5-FCF1-F9A4-D909-B19FC4C57E61}"/>
              </a:ext>
            </a:extLst>
          </p:cNvPr>
          <p:cNvSpPr txBox="1"/>
          <p:nvPr/>
        </p:nvSpPr>
        <p:spPr>
          <a:xfrm>
            <a:off x="3009900" y="213360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2 weeks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74C06D-5C24-19B6-D5AA-222ADD0110A5}"/>
              </a:ext>
            </a:extLst>
          </p:cNvPr>
          <p:cNvSpPr txBox="1"/>
          <p:nvPr/>
        </p:nvSpPr>
        <p:spPr>
          <a:xfrm>
            <a:off x="6324600" y="213360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</a:rPr>
              <a:t>2 weeks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89E89-8723-0F50-7337-1C0951C55364}"/>
              </a:ext>
            </a:extLst>
          </p:cNvPr>
          <p:cNvSpPr txBox="1"/>
          <p:nvPr/>
        </p:nvSpPr>
        <p:spPr>
          <a:xfrm>
            <a:off x="9606643" y="213360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3 weeks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87BE6B-3D8A-B720-394D-DDA40A3976A4}"/>
              </a:ext>
            </a:extLst>
          </p:cNvPr>
          <p:cNvSpPr txBox="1"/>
          <p:nvPr/>
        </p:nvSpPr>
        <p:spPr>
          <a:xfrm>
            <a:off x="2667000" y="2851666"/>
            <a:ext cx="2743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Entrepreneurship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96E27D-2C73-06DD-757F-BD857AA48071}"/>
              </a:ext>
            </a:extLst>
          </p:cNvPr>
          <p:cNvSpPr txBox="1"/>
          <p:nvPr/>
        </p:nvSpPr>
        <p:spPr>
          <a:xfrm>
            <a:off x="6324600" y="2667000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Technology, Wine Industry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CD294F-50B0-1DDB-7F92-F0DA5A76B1EF}"/>
              </a:ext>
            </a:extLst>
          </p:cNvPr>
          <p:cNvSpPr txBox="1"/>
          <p:nvPr/>
        </p:nvSpPr>
        <p:spPr>
          <a:xfrm>
            <a:off x="9606643" y="2851666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Sustainability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45F6C9-0186-C75C-CCA8-A8C15B039EEE}"/>
              </a:ext>
            </a:extLst>
          </p:cNvPr>
          <p:cNvSpPr txBox="1"/>
          <p:nvPr/>
        </p:nvSpPr>
        <p:spPr>
          <a:xfrm>
            <a:off x="3009900" y="3727846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SYS 3054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917604-5AD1-A42D-7746-F8B921EEF76E}"/>
              </a:ext>
            </a:extLst>
          </p:cNvPr>
          <p:cNvSpPr txBox="1"/>
          <p:nvPr/>
        </p:nvSpPr>
        <p:spPr>
          <a:xfrm>
            <a:off x="6324600" y="3512403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SYS 3054</a:t>
            </a:r>
            <a:br>
              <a:rPr lang="en-US" sz="2400" dirty="0">
                <a:solidFill>
                  <a:schemeClr val="accent6"/>
                </a:solidFill>
              </a:rPr>
            </a:br>
            <a:r>
              <a:rPr lang="en-US" sz="2400" dirty="0">
                <a:solidFill>
                  <a:schemeClr val="accent6"/>
                </a:solidFill>
              </a:rPr>
              <a:t>COMM 4293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DB4F2B-66EF-3446-6009-FD4B38A3A9C6}"/>
              </a:ext>
            </a:extLst>
          </p:cNvPr>
          <p:cNvSpPr txBox="1"/>
          <p:nvPr/>
        </p:nvSpPr>
        <p:spPr>
          <a:xfrm>
            <a:off x="9606643" y="3727846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SYS 3054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2DAEB0-DFBC-43FD-14CE-3B9480545138}"/>
              </a:ext>
            </a:extLst>
          </p:cNvPr>
          <p:cNvSpPr txBox="1"/>
          <p:nvPr/>
        </p:nvSpPr>
        <p:spPr>
          <a:xfrm>
            <a:off x="3009900" y="4482573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No!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1E5A26-9721-96B4-7B10-C87C57EE733E}"/>
              </a:ext>
            </a:extLst>
          </p:cNvPr>
          <p:cNvSpPr txBox="1"/>
          <p:nvPr/>
        </p:nvSpPr>
        <p:spPr>
          <a:xfrm>
            <a:off x="6324600" y="4482573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</a:rPr>
              <a:t>No!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A5B545-6173-A008-64BD-A20651097F45}"/>
              </a:ext>
            </a:extLst>
          </p:cNvPr>
          <p:cNvSpPr txBox="1"/>
          <p:nvPr/>
        </p:nvSpPr>
        <p:spPr>
          <a:xfrm>
            <a:off x="9606643" y="4482573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No!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ED095D9-CCA2-5D71-1E6D-B29383D3440A}"/>
              </a:ext>
            </a:extLst>
          </p:cNvPr>
          <p:cNvCxnSpPr/>
          <p:nvPr/>
        </p:nvCxnSpPr>
        <p:spPr bwMode="auto">
          <a:xfrm flipH="1">
            <a:off x="3124200" y="1033790"/>
            <a:ext cx="2362199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C33F26C-EF17-A10E-F1F2-F20C224550F0}"/>
              </a:ext>
            </a:extLst>
          </p:cNvPr>
          <p:cNvCxnSpPr>
            <a:cxnSpLocks/>
          </p:cNvCxnSpPr>
          <p:nvPr/>
        </p:nvCxnSpPr>
        <p:spPr bwMode="auto">
          <a:xfrm flipH="1">
            <a:off x="9454244" y="1033790"/>
            <a:ext cx="2362199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CA0D24E-D2C4-2B3E-E5CC-E1F52F89EA43}"/>
              </a:ext>
            </a:extLst>
          </p:cNvPr>
          <p:cNvSpPr txBox="1"/>
          <p:nvPr/>
        </p:nvSpPr>
        <p:spPr>
          <a:xfrm>
            <a:off x="304800" y="6029980"/>
            <a:ext cx="2318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Cost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768102-0774-F83B-57DF-973EC62AD4C7}"/>
              </a:ext>
            </a:extLst>
          </p:cNvPr>
          <p:cNvSpPr txBox="1"/>
          <p:nvPr/>
        </p:nvSpPr>
        <p:spPr>
          <a:xfrm>
            <a:off x="3009900" y="5347193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Oct 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66BD10-C8DF-50B6-049C-0C05C3583183}"/>
              </a:ext>
            </a:extLst>
          </p:cNvPr>
          <p:cNvSpPr txBox="1"/>
          <p:nvPr/>
        </p:nvSpPr>
        <p:spPr>
          <a:xfrm>
            <a:off x="6324600" y="5347193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</a:rPr>
              <a:t>Oct 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BBF209-202A-0395-2004-7DA44F7B5E9F}"/>
              </a:ext>
            </a:extLst>
          </p:cNvPr>
          <p:cNvSpPr txBox="1"/>
          <p:nvPr/>
        </p:nvSpPr>
        <p:spPr>
          <a:xfrm>
            <a:off x="9606643" y="5347193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March 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D017C58-5787-AC77-9713-0B7A12A2C9D0}"/>
              </a:ext>
            </a:extLst>
          </p:cNvPr>
          <p:cNvSpPr txBox="1"/>
          <p:nvPr/>
        </p:nvSpPr>
        <p:spPr>
          <a:xfrm>
            <a:off x="2950028" y="6019800"/>
            <a:ext cx="2177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$4720/$5110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E40FF9-51D3-1BFF-2E87-C48A290D64DA}"/>
              </a:ext>
            </a:extLst>
          </p:cNvPr>
          <p:cNvSpPr txBox="1"/>
          <p:nvPr/>
        </p:nvSpPr>
        <p:spPr>
          <a:xfrm>
            <a:off x="6226628" y="6019800"/>
            <a:ext cx="2253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</a:rPr>
              <a:t>$4365/$4755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F26D13E-85B4-B336-AF91-A3F74AE4AF07}"/>
              </a:ext>
            </a:extLst>
          </p:cNvPr>
          <p:cNvSpPr txBox="1"/>
          <p:nvPr/>
        </p:nvSpPr>
        <p:spPr>
          <a:xfrm>
            <a:off x="9476015" y="6019800"/>
            <a:ext cx="2318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$5480/$5882</a:t>
            </a:r>
          </a:p>
        </p:txBody>
      </p:sp>
    </p:spTree>
    <p:extLst>
      <p:ext uri="{BB962C8B-B14F-4D97-AF65-F5344CB8AC3E}">
        <p14:creationId xmlns:p14="http://schemas.microsoft.com/office/powerpoint/2010/main" val="64997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CB511C-835A-A18D-932A-1159595C6D0E}"/>
              </a:ext>
            </a:extLst>
          </p:cNvPr>
          <p:cNvSpPr txBox="1"/>
          <p:nvPr/>
        </p:nvSpPr>
        <p:spPr>
          <a:xfrm>
            <a:off x="270531" y="628233"/>
            <a:ext cx="582546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accent1"/>
                </a:solidFill>
              </a:rPr>
              <a:t>How can I learn more?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224C1E-2E13-E512-82DC-F7771F0110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262743"/>
            <a:ext cx="5596869" cy="402922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E8C3DEF0-66A8-620A-688F-66F3032073E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3065" y="3277356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9790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building with a bridge over water&#10;&#10;Description automatically generated">
            <a:extLst>
              <a:ext uri="{FF2B5EF4-FFF2-40B4-BE49-F238E27FC236}">
                <a16:creationId xmlns:a16="http://schemas.microsoft.com/office/drawing/2014/main" id="{D5C04762-13B7-6790-34F6-C7D9D430B3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230103" y="609600"/>
            <a:ext cx="3727587" cy="6076523"/>
          </a:xfrm>
          <a:prstGeom prst="rect">
            <a:avLst/>
          </a:prstGeom>
        </p:spPr>
      </p:pic>
      <p:pic>
        <p:nvPicPr>
          <p:cNvPr id="6" name="Picture 5" descr="A group of empanadas on a pan&#10;&#10;Description automatically generated">
            <a:extLst>
              <a:ext uri="{FF2B5EF4-FFF2-40B4-BE49-F238E27FC236}">
                <a16:creationId xmlns:a16="http://schemas.microsoft.com/office/drawing/2014/main" id="{B01C01DB-3A63-74D4-4019-166B089AAB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3400" y="1447800"/>
            <a:ext cx="3683836" cy="5238323"/>
          </a:xfrm>
          <a:prstGeom prst="rect">
            <a:avLst/>
          </a:prstGeom>
        </p:spPr>
      </p:pic>
      <p:pic>
        <p:nvPicPr>
          <p:cNvPr id="7" name="Picture 6" descr="A group of people riding bicycles on a cobblestone street&#10;&#10;Description automatically generated">
            <a:extLst>
              <a:ext uri="{FF2B5EF4-FFF2-40B4-BE49-F238E27FC236}">
                <a16:creationId xmlns:a16="http://schemas.microsoft.com/office/drawing/2014/main" id="{C37B019A-76CC-E21A-D519-0CEBFE8E8D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12946" y="618423"/>
            <a:ext cx="3683836" cy="60765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B03613-5311-FE07-357D-746EBA207A78}"/>
              </a:ext>
            </a:extLst>
          </p:cNvPr>
          <p:cNvSpPr txBox="1"/>
          <p:nvPr/>
        </p:nvSpPr>
        <p:spPr>
          <a:xfrm rot="16200000">
            <a:off x="-957153" y="4052316"/>
            <a:ext cx="38210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</a:rPr>
              <a:t>DUBAI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20937B-931A-CBEB-FB50-B849FC5A3035}"/>
              </a:ext>
            </a:extLst>
          </p:cNvPr>
          <p:cNvSpPr txBox="1"/>
          <p:nvPr/>
        </p:nvSpPr>
        <p:spPr>
          <a:xfrm rot="16200000">
            <a:off x="2894533" y="4313926"/>
            <a:ext cx="38210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ARGENTINA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915026-597E-2997-C2B1-64640CC9A532}"/>
              </a:ext>
            </a:extLst>
          </p:cNvPr>
          <p:cNvSpPr txBox="1"/>
          <p:nvPr/>
        </p:nvSpPr>
        <p:spPr>
          <a:xfrm rot="16200000">
            <a:off x="7102579" y="4184248"/>
            <a:ext cx="38210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SWEDEN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9D23E9-9D66-6AB8-260F-013E2E2C9FE3}"/>
              </a:ext>
            </a:extLst>
          </p:cNvPr>
          <p:cNvSpPr txBox="1"/>
          <p:nvPr/>
        </p:nvSpPr>
        <p:spPr>
          <a:xfrm>
            <a:off x="891943" y="-51160"/>
            <a:ext cx="2998035" cy="763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pc="300" dirty="0"/>
              <a:t>Global</a:t>
            </a:r>
            <a:endParaRPr lang="en-US" sz="5400" b="1" spc="300" dirty="0">
              <a:latin typeface="Rage Italic" panose="03070502040507070304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854789-478F-D8E5-CF0A-90F53BB12667}"/>
              </a:ext>
            </a:extLst>
          </p:cNvPr>
          <p:cNvSpPr txBox="1"/>
          <p:nvPr/>
        </p:nvSpPr>
        <p:spPr>
          <a:xfrm>
            <a:off x="8469772" y="-119744"/>
            <a:ext cx="4038600" cy="763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spc="300" dirty="0"/>
              <a:t>Consulting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1F3ED5-5400-4EFF-9BD1-FDA7B9B20C60}"/>
              </a:ext>
            </a:extLst>
          </p:cNvPr>
          <p:cNvSpPr txBox="1"/>
          <p:nvPr/>
        </p:nvSpPr>
        <p:spPr>
          <a:xfrm rot="21119111">
            <a:off x="3047776" y="-344180"/>
            <a:ext cx="6096446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800" b="1" spc="300" dirty="0">
                <a:solidFill>
                  <a:schemeClr val="accent5"/>
                </a:solidFill>
                <a:latin typeface="Rage Italic" panose="03070502040507070304" pitchFamily="66" charset="0"/>
              </a:rPr>
              <a:t>Systems</a:t>
            </a:r>
            <a:endParaRPr lang="en-US" sz="138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323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1.ddp.view.jpg">
            <a:extLst>
              <a:ext uri="{FF2B5EF4-FFF2-40B4-BE49-F238E27FC236}">
                <a16:creationId xmlns:a16="http://schemas.microsoft.com/office/drawing/2014/main" id="{29315942-0E6B-6B58-E420-2F4BD9B096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33400"/>
            <a:ext cx="12268200" cy="7416799"/>
          </a:xfrm>
          <a:prstGeom prst="rect">
            <a:avLst/>
          </a:prstGeom>
        </p:spPr>
      </p:pic>
      <p:sp>
        <p:nvSpPr>
          <p:cNvPr id="2" name="Trapezoid 1">
            <a:extLst>
              <a:ext uri="{FF2B5EF4-FFF2-40B4-BE49-F238E27FC236}">
                <a16:creationId xmlns:a16="http://schemas.microsoft.com/office/drawing/2014/main" id="{EA72B9FF-2B3F-A1BE-E6B7-D53CCDBAEF46}"/>
              </a:ext>
            </a:extLst>
          </p:cNvPr>
          <p:cNvSpPr/>
          <p:nvPr/>
        </p:nvSpPr>
        <p:spPr bwMode="auto">
          <a:xfrm>
            <a:off x="2971800" y="4800600"/>
            <a:ext cx="6996853" cy="2082798"/>
          </a:xfrm>
          <a:prstGeom prst="trapezoid">
            <a:avLst>
              <a:gd name="adj" fmla="val 167968"/>
            </a:avLst>
          </a:prstGeom>
          <a:solidFill>
            <a:srgbClr val="F6DDB0">
              <a:alpha val="6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28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AC5219-EB64-0CD2-808F-BF41ADC614ED}"/>
              </a:ext>
            </a:extLst>
          </p:cNvPr>
          <p:cNvSpPr/>
          <p:nvPr/>
        </p:nvSpPr>
        <p:spPr>
          <a:xfrm>
            <a:off x="3581400" y="4842808"/>
            <a:ext cx="5715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We </a:t>
            </a:r>
          </a:p>
          <a:p>
            <a:pPr algn="ctr">
              <a:buNone/>
            </a:pP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are a group </a:t>
            </a:r>
          </a:p>
          <a:p>
            <a:pPr algn="ctr">
              <a:buNone/>
            </a:pP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of professionals </a:t>
            </a:r>
          </a:p>
          <a:p>
            <a:pPr algn="ctr">
              <a:buNone/>
            </a:pP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working together for clients </a:t>
            </a:r>
          </a:p>
          <a:p>
            <a:pPr algn="ctr">
              <a:buNone/>
            </a:pP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on 2-3 week projects.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3CEBED-6447-C514-6CA3-03A5F0904329}"/>
              </a:ext>
            </a:extLst>
          </p:cNvPr>
          <p:cNvSpPr txBox="1"/>
          <p:nvPr/>
        </p:nvSpPr>
        <p:spPr>
          <a:xfrm>
            <a:off x="2551099" y="1211856"/>
            <a:ext cx="7166001" cy="17778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953" b="1" dirty="0">
                <a:solidFill>
                  <a:schemeClr val="accent5">
                    <a:lumMod val="75000"/>
                  </a:schemeClr>
                </a:solidFill>
              </a:rPr>
              <a:t>ARGENTINA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B4F169-0A18-C0CC-4797-C2E5C22BCA74}"/>
              </a:ext>
            </a:extLst>
          </p:cNvPr>
          <p:cNvSpPr txBox="1"/>
          <p:nvPr/>
        </p:nvSpPr>
        <p:spPr>
          <a:xfrm>
            <a:off x="8093641" y="1206664"/>
            <a:ext cx="1282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J-TERM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5F1871-30D9-0893-7DA7-A038E0CFB906}"/>
              </a:ext>
            </a:extLst>
          </p:cNvPr>
          <p:cNvSpPr txBox="1"/>
          <p:nvPr/>
        </p:nvSpPr>
        <p:spPr>
          <a:xfrm>
            <a:off x="738858" y="371299"/>
            <a:ext cx="2998035" cy="763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pc="300" dirty="0"/>
              <a:t>Global</a:t>
            </a:r>
            <a:endParaRPr lang="en-US" sz="5400" b="1" spc="300" dirty="0">
              <a:latin typeface="Rage Italic" panose="03070502040507070304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E0C789-F58A-8698-FA12-4F3935C746FF}"/>
              </a:ext>
            </a:extLst>
          </p:cNvPr>
          <p:cNvSpPr txBox="1"/>
          <p:nvPr/>
        </p:nvSpPr>
        <p:spPr>
          <a:xfrm>
            <a:off x="8316687" y="371299"/>
            <a:ext cx="4038600" cy="763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spc="300" dirty="0"/>
              <a:t>Consulting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38EC31-246A-6723-90AB-DD7BB7259C53}"/>
              </a:ext>
            </a:extLst>
          </p:cNvPr>
          <p:cNvSpPr txBox="1"/>
          <p:nvPr/>
        </p:nvSpPr>
        <p:spPr>
          <a:xfrm rot="21119111">
            <a:off x="2894691" y="-355155"/>
            <a:ext cx="6096446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800" b="1" spc="300" dirty="0">
                <a:ln>
                  <a:solidFill>
                    <a:schemeClr val="accent4"/>
                  </a:solidFill>
                </a:ln>
                <a:solidFill>
                  <a:schemeClr val="accent4">
                    <a:lumMod val="75000"/>
                  </a:schemeClr>
                </a:solidFill>
                <a:latin typeface="Rage Italic" panose="03070502040507070304" pitchFamily="66" charset="0"/>
              </a:rPr>
              <a:t>Systems</a:t>
            </a:r>
            <a:endParaRPr lang="en-US" sz="13800" dirty="0">
              <a:ln>
                <a:solidFill>
                  <a:schemeClr val="accent4"/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17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walking on a grassy hill&#10;&#10;Description automatically generated">
            <a:extLst>
              <a:ext uri="{FF2B5EF4-FFF2-40B4-BE49-F238E27FC236}">
                <a16:creationId xmlns:a16="http://schemas.microsoft.com/office/drawing/2014/main" id="{26C46E50-8BB9-5D6D-1EF1-173A43C6ED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990600"/>
            <a:ext cx="12192000" cy="914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65243E-3A01-8A2B-48C7-6EB1E8F1646F}"/>
              </a:ext>
            </a:extLst>
          </p:cNvPr>
          <p:cNvSpPr txBox="1"/>
          <p:nvPr/>
        </p:nvSpPr>
        <p:spPr>
          <a:xfrm>
            <a:off x="6400800" y="5003940"/>
            <a:ext cx="5289590" cy="17778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953" b="1" dirty="0">
                <a:solidFill>
                  <a:schemeClr val="bg1"/>
                </a:solidFill>
              </a:rPr>
              <a:t>SWEDEN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7980E6-9AD5-A618-F6E0-E779DC66FB55}"/>
              </a:ext>
            </a:extLst>
          </p:cNvPr>
          <p:cNvSpPr txBox="1"/>
          <p:nvPr/>
        </p:nvSpPr>
        <p:spPr>
          <a:xfrm>
            <a:off x="4648200" y="5903296"/>
            <a:ext cx="1852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MAY-TERM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F304E2-0BF1-F517-4431-F148EC910855}"/>
              </a:ext>
            </a:extLst>
          </p:cNvPr>
          <p:cNvSpPr txBox="1"/>
          <p:nvPr/>
        </p:nvSpPr>
        <p:spPr>
          <a:xfrm>
            <a:off x="738858" y="306074"/>
            <a:ext cx="2998035" cy="763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pc="300" dirty="0"/>
              <a:t>Global</a:t>
            </a:r>
            <a:endParaRPr lang="en-US" sz="5400" b="1" spc="300" dirty="0">
              <a:latin typeface="Rage Italic" panose="030705020405070703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7258F3-570E-9DA8-05F0-E7DE293C53CB}"/>
              </a:ext>
            </a:extLst>
          </p:cNvPr>
          <p:cNvSpPr txBox="1"/>
          <p:nvPr/>
        </p:nvSpPr>
        <p:spPr>
          <a:xfrm>
            <a:off x="8316687" y="306074"/>
            <a:ext cx="4038600" cy="763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spc="300" dirty="0"/>
              <a:t>Consulting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2C0FB2-2D5E-3F6A-D3EF-558E5C627A03}"/>
              </a:ext>
            </a:extLst>
          </p:cNvPr>
          <p:cNvSpPr txBox="1"/>
          <p:nvPr/>
        </p:nvSpPr>
        <p:spPr>
          <a:xfrm rot="21119111">
            <a:off x="2894691" y="-420380"/>
            <a:ext cx="6096446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800" b="1" spc="300" dirty="0">
                <a:solidFill>
                  <a:schemeClr val="accent3">
                    <a:lumMod val="75000"/>
                  </a:schemeClr>
                </a:solidFill>
                <a:latin typeface="Rage Italic" panose="03070502040507070304" pitchFamily="66" charset="0"/>
              </a:rPr>
              <a:t>Systems</a:t>
            </a:r>
            <a:endParaRPr lang="en-US" sz="138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61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 descr="Life In Dubai From An American Who Lives There - Morning Chalk Up">
            <a:extLst>
              <a:ext uri="{FF2B5EF4-FFF2-40B4-BE49-F238E27FC236}">
                <a16:creationId xmlns:a16="http://schemas.microsoft.com/office/drawing/2014/main" id="{6368BF7C-EDA4-8F5E-E3B8-7E24A7B33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89927" y="-207119"/>
            <a:ext cx="12571853" cy="7065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F26612-6901-3B15-4B13-F0871D84F8D9}"/>
              </a:ext>
            </a:extLst>
          </p:cNvPr>
          <p:cNvSpPr txBox="1"/>
          <p:nvPr/>
        </p:nvSpPr>
        <p:spPr>
          <a:xfrm>
            <a:off x="7772400" y="5003940"/>
            <a:ext cx="3986091" cy="17778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953" b="1" dirty="0">
                <a:solidFill>
                  <a:schemeClr val="bg1"/>
                </a:solidFill>
              </a:rPr>
              <a:t>DUBAI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C11F47-2958-3CCC-7C71-13D018079F23}"/>
              </a:ext>
            </a:extLst>
          </p:cNvPr>
          <p:cNvSpPr txBox="1"/>
          <p:nvPr/>
        </p:nvSpPr>
        <p:spPr>
          <a:xfrm>
            <a:off x="6507603" y="5892869"/>
            <a:ext cx="1282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J-TERM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252E13-2877-99A0-85D3-7C1EC2B503E0}"/>
              </a:ext>
            </a:extLst>
          </p:cNvPr>
          <p:cNvSpPr txBox="1"/>
          <p:nvPr/>
        </p:nvSpPr>
        <p:spPr>
          <a:xfrm>
            <a:off x="738858" y="306074"/>
            <a:ext cx="2998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pc="3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Global</a:t>
            </a:r>
            <a:endParaRPr lang="en-US" sz="5400" b="1" spc="300" dirty="0">
              <a:solidFill>
                <a:schemeClr val="accent4">
                  <a:lumMod val="20000"/>
                  <a:lumOff val="80000"/>
                </a:schemeClr>
              </a:solidFill>
              <a:latin typeface="Rage Italic" panose="030705020405070703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708A3-60DE-DB3C-BC81-0690262D9019}"/>
              </a:ext>
            </a:extLst>
          </p:cNvPr>
          <p:cNvSpPr txBox="1"/>
          <p:nvPr/>
        </p:nvSpPr>
        <p:spPr>
          <a:xfrm>
            <a:off x="8316687" y="306074"/>
            <a:ext cx="4038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spc="3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Consulting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4365C5-EE4A-E41E-17FC-A755719C4869}"/>
              </a:ext>
            </a:extLst>
          </p:cNvPr>
          <p:cNvSpPr txBox="1"/>
          <p:nvPr/>
        </p:nvSpPr>
        <p:spPr>
          <a:xfrm rot="21119111">
            <a:off x="2894691" y="-420380"/>
            <a:ext cx="6096446" cy="221599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3800" b="1" spc="300" dirty="0">
                <a:ln>
                  <a:solidFill>
                    <a:schemeClr val="accent4"/>
                  </a:solidFill>
                </a:ln>
                <a:solidFill>
                  <a:schemeClr val="accent4">
                    <a:lumMod val="20000"/>
                    <a:lumOff val="80000"/>
                  </a:schemeClr>
                </a:solidFill>
                <a:latin typeface="Rage Italic" panose="03070502040507070304" pitchFamily="66" charset="0"/>
              </a:rPr>
              <a:t>Systems</a:t>
            </a:r>
            <a:endParaRPr lang="en-US" sz="13800" dirty="0">
              <a:ln>
                <a:solidFill>
                  <a:schemeClr val="accent4"/>
                </a:solidFill>
              </a:ln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12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6979AA-791F-3395-7044-550BD0DF9DF0}"/>
              </a:ext>
            </a:extLst>
          </p:cNvPr>
          <p:cNvSpPr txBox="1"/>
          <p:nvPr/>
        </p:nvSpPr>
        <p:spPr>
          <a:xfrm>
            <a:off x="52493" y="2057400"/>
            <a:ext cx="12115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AUTHENTIC WORK</a:t>
            </a:r>
            <a:endParaRPr lang="en-US" sz="9600" dirty="0">
              <a:solidFill>
                <a:schemeClr val="accent4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630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743200"/>
            <a:ext cx="8839200" cy="2215991"/>
          </a:xfrm>
        </p:spPr>
        <p:txBody>
          <a:bodyPr/>
          <a:lstStyle/>
          <a:p>
            <a:pPr>
              <a:buFontTx/>
              <a:buNone/>
            </a:pPr>
            <a:r>
              <a:rPr lang="en-US" sz="7200" b="1" i="1" dirty="0">
                <a:solidFill>
                  <a:schemeClr val="accent1"/>
                </a:solidFill>
                <a:effectLst>
                  <a:glow rad="190500">
                    <a:schemeClr val="bg1"/>
                  </a:glow>
                </a:effectLst>
              </a:rPr>
              <a:t>We work hard</a:t>
            </a:r>
            <a:br>
              <a:rPr lang="en-US" sz="7200" b="1" i="1" dirty="0">
                <a:solidFill>
                  <a:schemeClr val="accent1"/>
                </a:solidFill>
                <a:effectLst>
                  <a:glow rad="190500">
                    <a:schemeClr val="bg1"/>
                  </a:glow>
                </a:effectLst>
              </a:rPr>
            </a:br>
            <a:r>
              <a:rPr lang="en-US" sz="7200" b="1" i="1" dirty="0">
                <a:solidFill>
                  <a:schemeClr val="accent1"/>
                </a:solidFill>
                <a:effectLst>
                  <a:glow rad="190500">
                    <a:schemeClr val="bg1"/>
                  </a:glow>
                </a:effectLst>
              </a:rPr>
              <a:t>We deliver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571944-FA53-4AB5-3946-BE79F3D0DCE8}"/>
              </a:ext>
            </a:extLst>
          </p:cNvPr>
          <p:cNvSpPr txBox="1"/>
          <p:nvPr/>
        </p:nvSpPr>
        <p:spPr>
          <a:xfrm>
            <a:off x="66040" y="762000"/>
            <a:ext cx="1211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AUTHENTIC WORK</a:t>
            </a:r>
            <a:endParaRPr lang="en-US" sz="7200" dirty="0">
              <a:solidFill>
                <a:schemeClr val="accent4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347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0" y="152400"/>
            <a:ext cx="6477000" cy="1143000"/>
          </a:xfrm>
        </p:spPr>
        <p:txBody>
          <a:bodyPr/>
          <a:lstStyle/>
          <a:p>
            <a:pPr>
              <a:buFontTx/>
              <a:buNone/>
            </a:pPr>
            <a:r>
              <a:rPr lang="en-US" b="1" i="1" dirty="0">
                <a:solidFill>
                  <a:schemeClr val="accent1"/>
                </a:solidFill>
                <a:effectLst>
                  <a:glow rad="190500">
                    <a:schemeClr val="bg1"/>
                  </a:glow>
                </a:effectLst>
              </a:rPr>
              <a:t>We work hard</a:t>
            </a:r>
            <a:br>
              <a:rPr lang="en-US" b="1" i="1" dirty="0">
                <a:solidFill>
                  <a:schemeClr val="accent1"/>
                </a:solidFill>
                <a:effectLst>
                  <a:glow rad="190500">
                    <a:schemeClr val="bg1"/>
                  </a:glow>
                </a:effectLst>
              </a:rPr>
            </a:br>
            <a:r>
              <a:rPr lang="en-US" b="1" i="1" dirty="0">
                <a:solidFill>
                  <a:schemeClr val="accent1"/>
                </a:solidFill>
                <a:effectLst>
                  <a:glow rad="190500">
                    <a:schemeClr val="bg1"/>
                  </a:glow>
                </a:effectLst>
              </a:rPr>
              <a:t>We deliver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spcBef>
                <a:spcPts val="1800"/>
              </a:spcBef>
              <a:buSzPct val="94000"/>
              <a:buNone/>
            </a:pP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The engine of this program is </a:t>
            </a:r>
            <a:b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fully focusing on delivering results that matter to clients.</a:t>
            </a:r>
          </a:p>
          <a:p>
            <a:pPr marL="0" indent="0">
              <a:spcBef>
                <a:spcPts val="1800"/>
              </a:spcBef>
              <a:buSzPct val="94000"/>
              <a:buNone/>
            </a:pP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This client focus</a:t>
            </a:r>
          </a:p>
          <a:p>
            <a:pPr lvl="1">
              <a:spcBef>
                <a:spcPts val="1800"/>
              </a:spcBef>
              <a:buSzPct val="94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 allows us to </a:t>
            </a: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</a:rPr>
              <a:t>experience culture richly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in a short amount of time</a:t>
            </a:r>
          </a:p>
          <a:p>
            <a:pPr lvl="1">
              <a:spcBef>
                <a:spcPts val="1800"/>
              </a:spcBef>
              <a:buSzPct val="94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sets the role of </a:t>
            </a: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</a:rPr>
              <a:t>faculty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 as being to help you deliver value to the clients, not to them</a:t>
            </a:r>
          </a:p>
          <a:p>
            <a:pPr lvl="1">
              <a:spcBef>
                <a:spcPts val="1800"/>
              </a:spcBef>
              <a:buSzPct val="94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allows you to learn </a:t>
            </a:r>
            <a:r>
              <a:rPr lang="en-US" sz="2800" b="1" dirty="0">
                <a:solidFill>
                  <a:schemeClr val="accent4">
                    <a:lumMod val="75000"/>
                  </a:schemeClr>
                </a:solidFill>
              </a:rPr>
              <a:t>content deeply</a:t>
            </a:r>
          </a:p>
        </p:txBody>
      </p:sp>
    </p:spTree>
    <p:extLst>
      <p:ext uri="{BB962C8B-B14F-4D97-AF65-F5344CB8AC3E}">
        <p14:creationId xmlns:p14="http://schemas.microsoft.com/office/powerpoint/2010/main" val="1333565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uva.simple.argentina">
  <a:themeElements>
    <a:clrScheme name="Explainers V2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5B2BD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-12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-128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</Template>
  <TotalTime>2881</TotalTime>
  <Words>768</Words>
  <Application>Microsoft Office PowerPoint</Application>
  <PresentationFormat>Widescreen</PresentationFormat>
  <Paragraphs>200</Paragraphs>
  <Slides>37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Rage Italic</vt:lpstr>
      <vt:lpstr>Times</vt:lpstr>
      <vt:lpstr>Verdana</vt:lpstr>
      <vt:lpstr>uva.simple.argentina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work hard We deliver results</vt:lpstr>
      <vt:lpstr>We work hard We deliver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SwopShop – Social Entrepreneur</vt:lpstr>
      <vt:lpstr>SwopShop – Social Entrepreneur</vt:lpstr>
      <vt:lpstr>Promoting Circular Economy - City</vt:lpstr>
      <vt:lpstr>Green Initiative Strategy for Monta-  Tech Start up</vt:lpstr>
      <vt:lpstr>Measuring Sidewalk Traffic – Non-profit</vt:lpstr>
      <vt:lpstr>What do you do besides work on the client projects?</vt:lpstr>
      <vt:lpstr>What do you do besides work on the client projects?</vt:lpstr>
      <vt:lpstr>What do you do besides work on the client projects?</vt:lpstr>
      <vt:lpstr>What do you do besides work on the client projects?</vt:lpstr>
      <vt:lpstr>What do you do besides work on the client projects?</vt:lpstr>
      <vt:lpstr>What do you do besides work on the client projects?</vt:lpstr>
      <vt:lpstr>What do you do besides work on the client projects?</vt:lpstr>
      <vt:lpstr>What do you do besides work on the client projects?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Student</dc:creator>
  <cp:lastModifiedBy>R Bailey</cp:lastModifiedBy>
  <cp:revision>223</cp:revision>
  <cp:lastPrinted>2020-01-30T21:25:49Z</cp:lastPrinted>
  <dcterms:created xsi:type="dcterms:W3CDTF">2011-02-23T18:59:17Z</dcterms:created>
  <dcterms:modified xsi:type="dcterms:W3CDTF">2025-08-12T17:26:03Z</dcterms:modified>
</cp:coreProperties>
</file>